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A654E8-AC5C-4C37-94A7-2A4DE4B858A7}">
  <a:tblStyle styleId="{8EA654E8-AC5C-4C37-94A7-2A4DE4B858A7}"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DEEE8"/>
          </a:solidFill>
        </a:fill>
      </a:tcStyle>
    </a:wholeTbl>
    <a:band1H>
      <a:tcTxStyle/>
      <a:tcStyle>
        <a:tcBdr/>
        <a:fill>
          <a:solidFill>
            <a:srgbClr val="FCDCCE"/>
          </a:solidFill>
        </a:fill>
      </a:tcStyle>
    </a:band1H>
    <a:band2H>
      <a:tcTxStyle/>
      <a:tcStyle>
        <a:tcBdr/>
      </a:tcStyle>
    </a:band2H>
    <a:band1V>
      <a:tcTxStyle/>
      <a:tcStyle>
        <a:tcBdr/>
        <a:fill>
          <a:solidFill>
            <a:srgbClr val="FCDCCE"/>
          </a:solidFill>
        </a:fill>
      </a:tcStyle>
    </a:band1V>
    <a:band2V>
      <a:tcTxStyle/>
      <a:tcStyle>
        <a:tcBdr/>
      </a:tcStyle>
    </a:band2V>
    <a:lastCol>
      <a:tcTxStyle b="on" i="off">
        <a:font>
          <a:latin typeface="Arial"/>
          <a:ea typeface="Arial"/>
          <a:cs typeface="Arial"/>
        </a:font>
        <a:schemeClr val="lt1"/>
      </a:tcTxStyle>
      <a:tcStyle>
        <a:tcBdr/>
        <a:fill>
          <a:solidFill>
            <a:schemeClr val="accent6"/>
          </a:solidFill>
        </a:fill>
      </a:tcStyle>
    </a:lastCol>
    <a:firstCol>
      <a:tcTxStyle b="on" i="off">
        <a:font>
          <a:latin typeface="Arial"/>
          <a:ea typeface="Arial"/>
          <a:cs typeface="Arial"/>
        </a:font>
        <a:schemeClr val="lt1"/>
      </a:tcTxStyle>
      <a:tcStyle>
        <a:tcBdr/>
        <a:fill>
          <a:solidFill>
            <a:schemeClr val="accent6"/>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6"/>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6"/>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56" autoAdjust="0"/>
  </p:normalViewPr>
  <p:slideViewPr>
    <p:cSldViewPr snapToGrid="0">
      <p:cViewPr varScale="1">
        <p:scale>
          <a:sx n="86" d="100"/>
          <a:sy n="86" d="100"/>
        </p:scale>
        <p:origin x="53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gif>
</file>

<file path=ppt/media/image12.jpg>
</file>

<file path=ppt/media/image13.png>
</file>

<file path=ppt/media/image14.png>
</file>

<file path=ppt/media/image15.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Google Shape;3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 name="Google Shape;38;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9" name="Google Shape;9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089c84fcd8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089c84fcd8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b52730063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fb52730063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0" name="Google Shape;130;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6" name="Google Shape;136;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3" name="Google Shape;14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2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 name="Google Shape;4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 name="Google Shape;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5" name="Google Shape;5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2" name="Google Shape;6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 name="Google Shape;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4" name="Google Shape;7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fb5273006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fb527300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0" algn="l" rtl="0">
              <a:lnSpc>
                <a:spcPct val="100000"/>
              </a:lnSpc>
              <a:spcBef>
                <a:spcPts val="0"/>
              </a:spcBef>
              <a:spcAft>
                <a:spcPts val="0"/>
              </a:spcAft>
              <a:buNone/>
            </a:pPr>
            <a:endParaRPr sz="1200" dirty="0">
              <a:solidFill>
                <a:srgbClr val="333333"/>
              </a:solidFill>
              <a:highlight>
                <a:srgbClr val="FFFFFF"/>
              </a:highlight>
              <a:latin typeface="Times New Roman"/>
              <a:ea typeface="Times New Roman"/>
              <a:cs typeface="Times New Roman"/>
              <a:sym typeface="Times New Roman"/>
            </a:endParaRPr>
          </a:p>
        </p:txBody>
      </p:sp>
      <p:sp>
        <p:nvSpPr>
          <p:cNvPr id="87" name="Google Shape;8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Custom Layout">
  <p:cSld name="1_Custom Layout">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3"/>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3"/>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9" name="Google Shape;19;p3"/>
          <p:cNvSpPr txBox="1">
            <a:spLocks noGrp="1"/>
          </p:cNvSpPr>
          <p:nvPr>
            <p:ph type="title"/>
          </p:nvPr>
        </p:nvSpPr>
        <p:spPr>
          <a:xfrm>
            <a:off x="0" y="2275826"/>
            <a:ext cx="12192000" cy="56491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595959"/>
              </a:buClr>
              <a:buSzPts val="3600"/>
              <a:buFont typeface="Calibri"/>
              <a:buNone/>
              <a:defRPr sz="3600" b="0">
                <a:solidFill>
                  <a:srgbClr val="59595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0"/>
        <p:cNvGrpSpPr/>
        <p:nvPr/>
      </p:nvGrpSpPr>
      <p:grpSpPr>
        <a:xfrm>
          <a:off x="0" y="0"/>
          <a:ext cx="0" cy="0"/>
          <a:chOff x="0" y="0"/>
          <a:chExt cx="0" cy="0"/>
        </a:xfrm>
      </p:grpSpPr>
      <p:sp>
        <p:nvSpPr>
          <p:cNvPr id="21" name="Google Shape;21;p4"/>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4"/>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4"/>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4" name="Google Shape;24;p4"/>
          <p:cNvSpPr txBox="1">
            <a:spLocks noGrp="1"/>
          </p:cNvSpPr>
          <p:nvPr>
            <p:ph type="title"/>
          </p:nvPr>
        </p:nvSpPr>
        <p:spPr>
          <a:xfrm>
            <a:off x="762000" y="427039"/>
            <a:ext cx="109728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762000" y="1752601"/>
            <a:ext cx="10972800" cy="4525963"/>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Clr>
                <a:schemeClr val="dk1"/>
              </a:buClr>
              <a:buSzPts val="32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6" name="Google Shape;26;p4"/>
          <p:cNvSpPr txBox="1"/>
          <p:nvPr/>
        </p:nvSpPr>
        <p:spPr>
          <a:xfrm>
            <a:off x="8890000" y="6508752"/>
            <a:ext cx="28448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3_Custom Layout">
  <p:cSld name="3_Custom Layou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0" y="2275826"/>
            <a:ext cx="12192000" cy="56491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595959"/>
              </a:buClr>
              <a:buSzPts val="3600"/>
              <a:buFont typeface="Calibri"/>
              <a:buNone/>
              <a:defRPr sz="3600" b="0">
                <a:solidFill>
                  <a:srgbClr val="59595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5"/>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5"/>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5"/>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p:cSld name="Title and Content">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6"/>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6"/>
          <p:cNvSpPr txBox="1">
            <a:spLocks noGrp="1"/>
          </p:cNvSpPr>
          <p:nvPr>
            <p:ph type="title"/>
          </p:nvPr>
        </p:nvSpPr>
        <p:spPr>
          <a:xfrm>
            <a:off x="611481" y="624594"/>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5400"/>
              <a:buFont typeface="Calibri"/>
              <a:buNone/>
            </a:pPr>
            <a:r>
              <a:rPr lang="en-US" dirty="0"/>
              <a:t>Objectives</a:t>
            </a:r>
            <a:endParaRPr dirty="0"/>
          </a:p>
        </p:txBody>
      </p:sp>
      <p:sp>
        <p:nvSpPr>
          <p:cNvPr id="96" name="Google Shape;96;p16"/>
          <p:cNvSpPr txBox="1"/>
          <p:nvPr/>
        </p:nvSpPr>
        <p:spPr>
          <a:xfrm>
            <a:off x="1328327" y="2269067"/>
            <a:ext cx="9535344" cy="267765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500" b="1" dirty="0">
                <a:solidFill>
                  <a:schemeClr val="dk1"/>
                </a:solidFill>
                <a:latin typeface="Calibri"/>
                <a:ea typeface="Calibri"/>
                <a:cs typeface="Calibri"/>
                <a:sym typeface="Calibri"/>
              </a:rPr>
              <a:t>Creation of</a:t>
            </a:r>
            <a:r>
              <a:rPr lang="en-US" sz="2500" b="1" i="0" u="none" strike="noStrike" cap="none" dirty="0">
                <a:solidFill>
                  <a:schemeClr val="dk1"/>
                </a:solidFill>
                <a:latin typeface="Calibri"/>
                <a:ea typeface="Calibri"/>
                <a:cs typeface="Calibri"/>
                <a:sym typeface="Calibri"/>
              </a:rPr>
              <a:t> </a:t>
            </a:r>
            <a:r>
              <a:rPr lang="en-US" sz="2500" b="1" dirty="0">
                <a:solidFill>
                  <a:schemeClr val="dk1"/>
                </a:solidFill>
                <a:latin typeface="Calibri"/>
                <a:ea typeface="Calibri"/>
                <a:cs typeface="Calibri"/>
                <a:sym typeface="Calibri"/>
              </a:rPr>
              <a:t>Web</a:t>
            </a:r>
            <a:r>
              <a:rPr lang="en-US" sz="2500" b="1" i="0" u="none" strike="noStrike" cap="none" dirty="0">
                <a:solidFill>
                  <a:schemeClr val="dk1"/>
                </a:solidFill>
                <a:latin typeface="Calibri"/>
                <a:ea typeface="Calibri"/>
                <a:cs typeface="Calibri"/>
                <a:sym typeface="Calibri"/>
              </a:rPr>
              <a:t> based application </a:t>
            </a:r>
            <a:endParaRPr sz="25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1" dirty="0">
              <a:solidFill>
                <a:schemeClr val="dk1"/>
              </a:solidFill>
              <a:latin typeface="Calibri"/>
              <a:ea typeface="Calibri"/>
              <a:cs typeface="Calibri"/>
              <a:sym typeface="Calibri"/>
            </a:endParaRPr>
          </a:p>
          <a:p>
            <a:pPr marL="0" marR="0" lvl="0" indent="0" algn="l" rtl="0">
              <a:lnSpc>
                <a:spcPct val="200000"/>
              </a:lnSpc>
              <a:spcBef>
                <a:spcPts val="0"/>
              </a:spcBef>
              <a:spcAft>
                <a:spcPts val="0"/>
              </a:spcAft>
              <a:buClr>
                <a:srgbClr val="000000"/>
              </a:buClr>
              <a:buSzPts val="2400"/>
              <a:buFont typeface="Arial"/>
              <a:buNone/>
            </a:pPr>
            <a:r>
              <a:rPr lang="en-US" sz="2400" b="0" i="0" u="none" strike="noStrike" cap="none" dirty="0">
                <a:solidFill>
                  <a:schemeClr val="dk1"/>
                </a:solidFill>
                <a:latin typeface="Calibri"/>
                <a:ea typeface="Calibri"/>
                <a:cs typeface="Calibri"/>
                <a:sym typeface="Calibri"/>
              </a:rPr>
              <a:t>➢ Sub Objectives: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a:solidFill>
                  <a:schemeClr val="dk1"/>
                </a:solidFill>
                <a:latin typeface="Calibri"/>
                <a:ea typeface="Calibri"/>
                <a:cs typeface="Calibri"/>
                <a:sym typeface="Calibri"/>
              </a:rPr>
              <a:t>● Creation </a:t>
            </a:r>
            <a:r>
              <a:rPr lang="en-US" sz="2400" dirty="0">
                <a:solidFill>
                  <a:schemeClr val="dk1"/>
                </a:solidFill>
                <a:latin typeface="Calibri"/>
                <a:ea typeface="Calibri"/>
                <a:cs typeface="Calibri"/>
                <a:sym typeface="Calibri"/>
              </a:rPr>
              <a:t>of Front-End</a:t>
            </a:r>
            <a:r>
              <a:rPr lang="en-US" sz="2400" b="0" i="0" u="none" strike="noStrike" cap="none" dirty="0">
                <a:solidFill>
                  <a:schemeClr val="dk1"/>
                </a:solidFill>
                <a:latin typeface="Calibri"/>
                <a:ea typeface="Calibri"/>
                <a:cs typeface="Calibri"/>
                <a:sym typeface="Calibri"/>
              </a:rPr>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a:solidFill>
                  <a:schemeClr val="dk1"/>
                </a:solidFill>
                <a:latin typeface="Calibri"/>
                <a:ea typeface="Calibri"/>
                <a:cs typeface="Calibri"/>
                <a:sym typeface="Calibri"/>
              </a:rPr>
              <a:t>● Creation of Deployable </a:t>
            </a:r>
            <a:r>
              <a:rPr lang="en-US" sz="2400" dirty="0">
                <a:solidFill>
                  <a:schemeClr val="dk1"/>
                </a:solidFill>
                <a:latin typeface="Calibri"/>
                <a:ea typeface="Calibri"/>
                <a:cs typeface="Calibri"/>
                <a:sym typeface="Calibri"/>
              </a:rPr>
              <a:t>ML model</a:t>
            </a:r>
            <a:r>
              <a:rPr lang="en-US" sz="2400" b="0" i="0" u="none" strike="noStrike" cap="none" dirty="0">
                <a:solidFill>
                  <a:schemeClr val="dk1"/>
                </a:solidFill>
                <a:latin typeface="Calibri"/>
                <a:ea typeface="Calibri"/>
                <a:cs typeface="Calibri"/>
                <a:sym typeface="Calibri"/>
              </a:rPr>
              <a:t>. </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7"/>
          <p:cNvSpPr txBox="1">
            <a:spLocks noGrp="1"/>
          </p:cNvSpPr>
          <p:nvPr>
            <p:ph type="title"/>
          </p:nvPr>
        </p:nvSpPr>
        <p:spPr>
          <a:xfrm>
            <a:off x="762000" y="427039"/>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4400"/>
              <a:buFont typeface="Calibri"/>
              <a:buNone/>
            </a:pPr>
            <a:r>
              <a:rPr lang="en-US" dirty="0"/>
              <a:t>Features </a:t>
            </a:r>
            <a:endParaRPr dirty="0"/>
          </a:p>
        </p:txBody>
      </p:sp>
      <p:sp>
        <p:nvSpPr>
          <p:cNvPr id="102" name="Google Shape;102;p17"/>
          <p:cNvSpPr txBox="1"/>
          <p:nvPr/>
        </p:nvSpPr>
        <p:spPr>
          <a:xfrm>
            <a:off x="1605697" y="2131994"/>
            <a:ext cx="6603584" cy="2582245"/>
          </a:xfrm>
          <a:prstGeom prst="rect">
            <a:avLst/>
          </a:prstGeom>
          <a:noFill/>
          <a:ln>
            <a:noFill/>
          </a:ln>
        </p:spPr>
        <p:txBody>
          <a:bodyPr spcFirstLastPara="1" wrap="square" lIns="91425" tIns="45700" rIns="91425" bIns="45700" anchor="t" anchorCtr="0">
            <a:noAutofit/>
          </a:bodyPr>
          <a:lstStyle/>
          <a:p>
            <a:pPr marL="342900" marR="0" lvl="0" indent="-342900" algn="l" rtl="0">
              <a:lnSpc>
                <a:spcPct val="90000"/>
              </a:lnSpc>
              <a:spcBef>
                <a:spcPts val="0"/>
              </a:spcBef>
              <a:spcAft>
                <a:spcPts val="0"/>
              </a:spcAft>
              <a:buClr>
                <a:schemeClr val="dk1"/>
              </a:buClr>
              <a:buSzPts val="2800"/>
              <a:buFont typeface="Noto Sans Symbols"/>
              <a:buChar char="✔"/>
            </a:pPr>
            <a:r>
              <a:rPr lang="en-US" sz="2800" b="0" i="0" u="none" strike="noStrike" cap="none" dirty="0">
                <a:solidFill>
                  <a:schemeClr val="dk1"/>
                </a:solidFill>
                <a:latin typeface="Calibri"/>
                <a:ea typeface="Calibri"/>
                <a:cs typeface="Calibri"/>
                <a:sym typeface="Calibri"/>
              </a:rPr>
              <a:t>Written in Python</a:t>
            </a:r>
            <a:endParaRPr sz="1400" b="0" i="0" u="none" strike="noStrike" cap="none" dirty="0">
              <a:solidFill>
                <a:srgbClr val="000000"/>
              </a:solidFill>
              <a:latin typeface="Arial"/>
              <a:ea typeface="Arial"/>
              <a:cs typeface="Arial"/>
              <a:sym typeface="Arial"/>
            </a:endParaRPr>
          </a:p>
          <a:p>
            <a:pPr marL="342900" marR="0" lvl="0" indent="-342900" algn="l" rtl="0">
              <a:lnSpc>
                <a:spcPct val="90000"/>
              </a:lnSpc>
              <a:spcBef>
                <a:spcPts val="600"/>
              </a:spcBef>
              <a:spcAft>
                <a:spcPts val="0"/>
              </a:spcAft>
              <a:buClr>
                <a:schemeClr val="dk1"/>
              </a:buClr>
              <a:buSzPts val="2800"/>
              <a:buFont typeface="Noto Sans Symbols"/>
              <a:buChar char="✔"/>
            </a:pPr>
            <a:r>
              <a:rPr lang="en-US" sz="2800" b="0" i="0" u="none" strike="noStrike" cap="none" dirty="0">
                <a:solidFill>
                  <a:schemeClr val="dk1"/>
                </a:solidFill>
                <a:latin typeface="Calibri"/>
                <a:ea typeface="Calibri"/>
                <a:cs typeface="Calibri"/>
                <a:sym typeface="Calibri"/>
              </a:rPr>
              <a:t>Interactive and user friendly interface.</a:t>
            </a:r>
            <a:endParaRPr sz="1400" b="0" i="0" u="none" strike="noStrike" cap="none" dirty="0">
              <a:solidFill>
                <a:srgbClr val="000000"/>
              </a:solidFill>
              <a:latin typeface="Arial"/>
              <a:ea typeface="Arial"/>
              <a:cs typeface="Arial"/>
              <a:sym typeface="Arial"/>
            </a:endParaRPr>
          </a:p>
          <a:p>
            <a:pPr marL="342900" marR="0" lvl="0" indent="-342900" algn="l" rtl="0">
              <a:lnSpc>
                <a:spcPct val="90000"/>
              </a:lnSpc>
              <a:spcBef>
                <a:spcPts val="600"/>
              </a:spcBef>
              <a:spcAft>
                <a:spcPts val="0"/>
              </a:spcAft>
              <a:buClr>
                <a:schemeClr val="dk1"/>
              </a:buClr>
              <a:buSzPts val="2800"/>
              <a:buFont typeface="Noto Sans Symbols"/>
              <a:buChar char="✔"/>
            </a:pPr>
            <a:r>
              <a:rPr lang="en-US" sz="2800" b="0" i="0" u="none" strike="noStrike" cap="none" dirty="0">
                <a:solidFill>
                  <a:schemeClr val="dk1"/>
                </a:solidFill>
                <a:latin typeface="Calibri"/>
                <a:ea typeface="Calibri"/>
                <a:cs typeface="Calibri"/>
                <a:sym typeface="Calibri"/>
              </a:rPr>
              <a:t>Can be used to large gathering.</a:t>
            </a:r>
          </a:p>
          <a:p>
            <a:pPr marL="342900" marR="0" lvl="0" indent="-342900" algn="l" rtl="0">
              <a:lnSpc>
                <a:spcPct val="90000"/>
              </a:lnSpc>
              <a:spcBef>
                <a:spcPts val="600"/>
              </a:spcBef>
              <a:spcAft>
                <a:spcPts val="0"/>
              </a:spcAft>
              <a:buClr>
                <a:schemeClr val="dk1"/>
              </a:buClr>
              <a:buSzPts val="2800"/>
              <a:buFont typeface="Noto Sans Symbols"/>
              <a:buChar char="✔"/>
            </a:pPr>
            <a:r>
              <a:rPr lang="en-US" sz="2800" b="0" i="0" u="none" strike="noStrike" cap="none" dirty="0">
                <a:solidFill>
                  <a:schemeClr val="dk1"/>
                </a:solidFill>
                <a:latin typeface="Calibri"/>
                <a:ea typeface="Calibri"/>
                <a:cs typeface="Calibri"/>
                <a:sym typeface="Calibri"/>
              </a:rPr>
              <a:t>Highly precise and accurate.</a:t>
            </a:r>
            <a:endParaRPr sz="2800" b="0" i="0" u="none" strike="noStrike" cap="none" dirty="0">
              <a:solidFill>
                <a:schemeClr val="dk1"/>
              </a:solidFill>
              <a:latin typeface="Calibri"/>
              <a:ea typeface="Calibri"/>
              <a:cs typeface="Calibri"/>
              <a:sym typeface="Calibri"/>
            </a:endParaRPr>
          </a:p>
          <a:p>
            <a:pPr marL="342900" marR="0" lvl="0" indent="-342900" algn="l" rtl="0">
              <a:lnSpc>
                <a:spcPct val="90000"/>
              </a:lnSpc>
              <a:spcBef>
                <a:spcPts val="60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Real Time Monitoring.</a:t>
            </a:r>
            <a:endParaRPr sz="2800" dirty="0">
              <a:solidFill>
                <a:schemeClr val="dk1"/>
              </a:solidFill>
              <a:latin typeface="Calibri"/>
              <a:ea typeface="Calibri"/>
              <a:cs typeface="Calibri"/>
              <a:sym typeface="Calibri"/>
            </a:endParaRPr>
          </a:p>
          <a:p>
            <a:pPr marL="0" marR="0" lvl="0" indent="0" algn="l" rtl="0">
              <a:lnSpc>
                <a:spcPct val="90000"/>
              </a:lnSpc>
              <a:spcBef>
                <a:spcPts val="60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a:p>
            <a:pPr marL="0" marR="0" lvl="0" indent="0" algn="l" rtl="0">
              <a:lnSpc>
                <a:spcPct val="100000"/>
              </a:lnSpc>
              <a:spcBef>
                <a:spcPts val="60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pic>
        <p:nvPicPr>
          <p:cNvPr id="103" name="Google Shape;103;p17" descr="Icon&#10;&#10;Description automatically generated"/>
          <p:cNvPicPr preferRelativeResize="0"/>
          <p:nvPr/>
        </p:nvPicPr>
        <p:blipFill rotWithShape="1">
          <a:blip r:embed="rId3">
            <a:alphaModFix/>
          </a:blip>
          <a:srcRect/>
          <a:stretch/>
        </p:blipFill>
        <p:spPr>
          <a:xfrm>
            <a:off x="8663712" y="2137877"/>
            <a:ext cx="1793310" cy="173270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fade">
                                      <p:cBhvr>
                                        <p:cTn id="7" dur="10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8"/>
          <p:cNvSpPr txBox="1">
            <a:spLocks noGrp="1"/>
          </p:cNvSpPr>
          <p:nvPr>
            <p:ph type="title"/>
          </p:nvPr>
        </p:nvSpPr>
        <p:spPr>
          <a:xfrm>
            <a:off x="762000" y="427039"/>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1800"/>
              <a:buNone/>
            </a:pPr>
            <a:r>
              <a:rPr lang="en-US" dirty="0"/>
              <a:t>Software/ Hardware Requirement</a:t>
            </a:r>
            <a:endParaRPr sz="3600" dirty="0"/>
          </a:p>
        </p:txBody>
      </p:sp>
      <p:sp>
        <p:nvSpPr>
          <p:cNvPr id="109" name="Google Shape;109;p18"/>
          <p:cNvSpPr txBox="1">
            <a:spLocks noGrp="1"/>
          </p:cNvSpPr>
          <p:nvPr>
            <p:ph type="body" idx="1"/>
          </p:nvPr>
        </p:nvSpPr>
        <p:spPr>
          <a:xfrm>
            <a:off x="1219200" y="1752601"/>
            <a:ext cx="10972800" cy="4525963"/>
          </a:xfrm>
          <a:prstGeom prst="rect">
            <a:avLst/>
          </a:prstGeom>
          <a:noFill/>
          <a:ln>
            <a:noFill/>
          </a:ln>
        </p:spPr>
        <p:txBody>
          <a:bodyPr spcFirstLastPara="1" wrap="square" lIns="91425" tIns="45700" rIns="91425" bIns="45700" anchor="t" anchorCtr="0">
            <a:noAutofit/>
          </a:bodyPr>
          <a:lstStyle/>
          <a:p>
            <a:pPr marL="457200" lvl="0" indent="-431800" algn="l" rtl="0">
              <a:lnSpc>
                <a:spcPct val="100000"/>
              </a:lnSpc>
              <a:spcBef>
                <a:spcPts val="640"/>
              </a:spcBef>
              <a:spcAft>
                <a:spcPts val="0"/>
              </a:spcAft>
              <a:buClr>
                <a:schemeClr val="dk1"/>
              </a:buClr>
              <a:buSzPts val="3200"/>
              <a:buChar char="•"/>
            </a:pPr>
            <a:r>
              <a:rPr lang="en-US" sz="2000" dirty="0"/>
              <a:t> </a:t>
            </a:r>
            <a:r>
              <a:rPr lang="en-US" sz="2000" b="1" dirty="0"/>
              <a:t>Hardware: </a:t>
            </a:r>
            <a:endParaRPr sz="2000" dirty="0"/>
          </a:p>
          <a:p>
            <a:pPr marL="914400" lvl="1" indent="-342900" algn="l" rtl="0">
              <a:lnSpc>
                <a:spcPct val="100000"/>
              </a:lnSpc>
              <a:spcBef>
                <a:spcPts val="360"/>
              </a:spcBef>
              <a:spcAft>
                <a:spcPts val="0"/>
              </a:spcAft>
              <a:buSzPts val="1800"/>
              <a:buFont typeface="Noto Sans Symbols"/>
              <a:buChar char="▪"/>
            </a:pPr>
            <a:r>
              <a:rPr lang="en-US" sz="2000" dirty="0"/>
              <a:t>RAM: 8 GiB </a:t>
            </a:r>
            <a:endParaRPr sz="2000" dirty="0"/>
          </a:p>
          <a:p>
            <a:pPr marL="914400" lvl="1" indent="-342900" algn="l" rtl="0">
              <a:lnSpc>
                <a:spcPct val="100000"/>
              </a:lnSpc>
              <a:spcBef>
                <a:spcPts val="360"/>
              </a:spcBef>
              <a:spcAft>
                <a:spcPts val="0"/>
              </a:spcAft>
              <a:buSzPts val="1800"/>
              <a:buFont typeface="Noto Sans Symbols"/>
              <a:buChar char="▪"/>
            </a:pPr>
            <a:r>
              <a:rPr lang="en-US" sz="2000" dirty="0"/>
              <a:t>Disk Space: 1GiB (min) </a:t>
            </a:r>
          </a:p>
          <a:p>
            <a:pPr marL="914400" lvl="1" indent="-342900" algn="l" rtl="0">
              <a:lnSpc>
                <a:spcPct val="100000"/>
              </a:lnSpc>
              <a:spcBef>
                <a:spcPts val="360"/>
              </a:spcBef>
              <a:spcAft>
                <a:spcPts val="0"/>
              </a:spcAft>
              <a:buSzPts val="1800"/>
              <a:buFont typeface="Noto Sans Symbols"/>
              <a:buChar char="▪"/>
            </a:pPr>
            <a:r>
              <a:rPr lang="en-US" sz="2000" dirty="0"/>
              <a:t>GPU</a:t>
            </a:r>
            <a:endParaRPr sz="2000" dirty="0"/>
          </a:p>
          <a:p>
            <a:pPr marL="457200" lvl="0" indent="-431800" algn="l" rtl="0">
              <a:lnSpc>
                <a:spcPct val="100000"/>
              </a:lnSpc>
              <a:spcBef>
                <a:spcPts val="640"/>
              </a:spcBef>
              <a:spcAft>
                <a:spcPts val="0"/>
              </a:spcAft>
              <a:buClr>
                <a:schemeClr val="dk1"/>
              </a:buClr>
              <a:buSzPts val="3200"/>
              <a:buChar char="•"/>
            </a:pPr>
            <a:r>
              <a:rPr lang="en-US" sz="2000" b="1" dirty="0"/>
              <a:t>Software:</a:t>
            </a:r>
            <a:endParaRPr sz="2000" dirty="0"/>
          </a:p>
          <a:p>
            <a:pPr marL="914400" lvl="1" indent="-342900" algn="l" rtl="0">
              <a:lnSpc>
                <a:spcPct val="100000"/>
              </a:lnSpc>
              <a:spcBef>
                <a:spcPts val="360"/>
              </a:spcBef>
              <a:spcAft>
                <a:spcPts val="0"/>
              </a:spcAft>
              <a:buSzPts val="1800"/>
              <a:buFont typeface="Noto Sans Symbols"/>
              <a:buChar char="▪"/>
            </a:pPr>
            <a:r>
              <a:rPr lang="en-US" sz="2000" dirty="0"/>
              <a:t>Visual Studios </a:t>
            </a:r>
            <a:endParaRPr sz="2000" dirty="0"/>
          </a:p>
          <a:p>
            <a:pPr marL="457200" lvl="0" indent="-431800" algn="l" rtl="0">
              <a:lnSpc>
                <a:spcPct val="100000"/>
              </a:lnSpc>
              <a:spcBef>
                <a:spcPts val="640"/>
              </a:spcBef>
              <a:spcAft>
                <a:spcPts val="0"/>
              </a:spcAft>
              <a:buClr>
                <a:schemeClr val="dk1"/>
              </a:buClr>
              <a:buSzPts val="3200"/>
              <a:buChar char="•"/>
            </a:pPr>
            <a:r>
              <a:rPr lang="en-US" sz="2000" b="1" dirty="0"/>
              <a:t>Operating System: </a:t>
            </a:r>
            <a:endParaRPr sz="2000" dirty="0"/>
          </a:p>
          <a:p>
            <a:pPr marL="914400" lvl="1" indent="-342900" algn="l" rtl="0">
              <a:lnSpc>
                <a:spcPct val="100000"/>
              </a:lnSpc>
              <a:spcBef>
                <a:spcPts val="360"/>
              </a:spcBef>
              <a:spcAft>
                <a:spcPts val="0"/>
              </a:spcAft>
              <a:buSzPts val="1800"/>
              <a:buFont typeface="Noto Sans Symbols"/>
              <a:buChar char="▪"/>
            </a:pPr>
            <a:r>
              <a:rPr lang="en-US" sz="2000" dirty="0"/>
              <a:t>LINUX/WINDOW/OSX </a:t>
            </a:r>
            <a:endParaRPr sz="2000" dirty="0"/>
          </a:p>
          <a:p>
            <a:pPr marL="457200" lvl="0" indent="-431800" algn="l" rtl="0">
              <a:lnSpc>
                <a:spcPct val="100000"/>
              </a:lnSpc>
              <a:spcBef>
                <a:spcPts val="640"/>
              </a:spcBef>
              <a:spcAft>
                <a:spcPts val="0"/>
              </a:spcAft>
              <a:buClr>
                <a:schemeClr val="dk1"/>
              </a:buClr>
              <a:buSzPts val="3200"/>
              <a:buChar char="•"/>
            </a:pPr>
            <a:r>
              <a:rPr lang="en-US" sz="2000" b="1" dirty="0"/>
              <a:t>Resources: </a:t>
            </a:r>
            <a:endParaRPr sz="2000" dirty="0"/>
          </a:p>
          <a:p>
            <a:pPr marL="914400" lvl="1" indent="-342900" algn="l" rtl="0">
              <a:lnSpc>
                <a:spcPct val="100000"/>
              </a:lnSpc>
              <a:spcBef>
                <a:spcPts val="360"/>
              </a:spcBef>
              <a:spcAft>
                <a:spcPts val="0"/>
              </a:spcAft>
              <a:buSzPts val="1800"/>
              <a:buFont typeface="Noto Sans Symbols"/>
              <a:buChar char="▪"/>
            </a:pPr>
            <a:r>
              <a:rPr lang="en-US" sz="2000" dirty="0"/>
              <a:t>TensorFlow/</a:t>
            </a:r>
            <a:r>
              <a:rPr lang="en-US" sz="2000" dirty="0" err="1"/>
              <a:t>Keras</a:t>
            </a:r>
            <a:endParaRPr lang="en-US" sz="2000" dirty="0"/>
          </a:p>
          <a:p>
            <a:pPr marL="914400" lvl="1" indent="-342900" algn="l" rtl="0">
              <a:lnSpc>
                <a:spcPct val="100000"/>
              </a:lnSpc>
              <a:spcBef>
                <a:spcPts val="360"/>
              </a:spcBef>
              <a:spcAft>
                <a:spcPts val="0"/>
              </a:spcAft>
              <a:buSzPts val="1800"/>
              <a:buFont typeface="Noto Sans Symbols"/>
              <a:buChar char="▪"/>
            </a:pPr>
            <a:r>
              <a:rPr lang="en-US" sz="2000" dirty="0" err="1"/>
              <a:t>Pytorch</a:t>
            </a:r>
            <a:endParaRPr sz="2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9"/>
          <p:cNvSpPr txBox="1">
            <a:spLocks noGrp="1"/>
          </p:cNvSpPr>
          <p:nvPr>
            <p:ph type="title"/>
          </p:nvPr>
        </p:nvSpPr>
        <p:spPr>
          <a:xfrm>
            <a:off x="762000" y="427039"/>
            <a:ext cx="10972800" cy="1143000"/>
          </a:xfrm>
          <a:prstGeom prst="rect">
            <a:avLst/>
          </a:prstGeom>
          <a:noFill/>
          <a:ln>
            <a:noFill/>
          </a:ln>
        </p:spPr>
        <p:txBody>
          <a:bodyPr spcFirstLastPara="1" wrap="square" lIns="91425" tIns="45700" rIns="91425" bIns="45700" anchor="ctr" anchorCtr="0">
            <a:noAutofit/>
          </a:bodyPr>
          <a:lstStyle/>
          <a:p>
            <a:r>
              <a:rPr lang="en-IN" i="0" dirty="0">
                <a:solidFill>
                  <a:schemeClr val="tx1"/>
                </a:solidFill>
                <a:effectLst/>
                <a:latin typeface="Calibri" panose="020F0502020204030204" pitchFamily="34" charset="0"/>
                <a:cs typeface="Calibri" panose="020F0502020204030204" pitchFamily="34" charset="0"/>
              </a:rPr>
              <a:t>Results and Discussion</a:t>
            </a:r>
            <a:endParaRPr lang="en-US" dirty="0">
              <a:solidFill>
                <a:schemeClr val="tx1"/>
              </a:solidFill>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587080E3-D243-4C1E-82CA-38B1B1CB7913}"/>
              </a:ext>
            </a:extLst>
          </p:cNvPr>
          <p:cNvSpPr txBox="1"/>
          <p:nvPr/>
        </p:nvSpPr>
        <p:spPr>
          <a:xfrm>
            <a:off x="762000" y="1570039"/>
            <a:ext cx="6097554" cy="400110"/>
          </a:xfrm>
          <a:prstGeom prst="rect">
            <a:avLst/>
          </a:prstGeom>
          <a:noFill/>
        </p:spPr>
        <p:txBody>
          <a:bodyPr wrap="square">
            <a:spAutoFit/>
          </a:bodyPr>
          <a:lstStyle/>
          <a:p>
            <a:pPr algn="l"/>
            <a:r>
              <a:rPr lang="en-US" sz="2000" i="0" dirty="0">
                <a:solidFill>
                  <a:schemeClr val="tx1"/>
                </a:solidFill>
                <a:effectLst/>
                <a:latin typeface="Calibri" panose="020F0502020204030204" pitchFamily="34" charset="0"/>
                <a:cs typeface="Calibri" panose="020F0502020204030204" pitchFamily="34" charset="0"/>
              </a:rPr>
              <a:t>1. Results obtained on the classification model:</a:t>
            </a:r>
          </a:p>
        </p:txBody>
      </p:sp>
      <p:pic>
        <p:nvPicPr>
          <p:cNvPr id="6" name="Picture 5">
            <a:extLst>
              <a:ext uri="{FF2B5EF4-FFF2-40B4-BE49-F238E27FC236}">
                <a16:creationId xmlns:a16="http://schemas.microsoft.com/office/drawing/2014/main" id="{38D603A8-2A0D-41E7-BB92-91FB11786806}"/>
              </a:ext>
            </a:extLst>
          </p:cNvPr>
          <p:cNvPicPr>
            <a:picLocks noChangeAspect="1"/>
          </p:cNvPicPr>
          <p:nvPr/>
        </p:nvPicPr>
        <p:blipFill>
          <a:blip r:embed="rId3"/>
          <a:stretch>
            <a:fillRect/>
          </a:stretch>
        </p:blipFill>
        <p:spPr>
          <a:xfrm>
            <a:off x="3238101" y="2713039"/>
            <a:ext cx="5715798" cy="201958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3" name="TextBox 2">
            <a:extLst>
              <a:ext uri="{FF2B5EF4-FFF2-40B4-BE49-F238E27FC236}">
                <a16:creationId xmlns:a16="http://schemas.microsoft.com/office/drawing/2014/main" id="{713D8410-0FC7-4276-ACB5-FB618E822392}"/>
              </a:ext>
            </a:extLst>
          </p:cNvPr>
          <p:cNvSpPr txBox="1"/>
          <p:nvPr/>
        </p:nvSpPr>
        <p:spPr>
          <a:xfrm>
            <a:off x="640702" y="739614"/>
            <a:ext cx="6097554" cy="400110"/>
          </a:xfrm>
          <a:prstGeom prst="rect">
            <a:avLst/>
          </a:prstGeom>
          <a:noFill/>
        </p:spPr>
        <p:txBody>
          <a:bodyPr wrap="square">
            <a:spAutoFit/>
          </a:bodyPr>
          <a:lstStyle/>
          <a:p>
            <a:pPr algn="l"/>
            <a:r>
              <a:rPr lang="en-US" sz="2000" dirty="0">
                <a:solidFill>
                  <a:schemeClr val="tx1"/>
                </a:solidFill>
                <a:latin typeface="Calibri" panose="020F0502020204030204" pitchFamily="34" charset="0"/>
                <a:cs typeface="Calibri" panose="020F0502020204030204" pitchFamily="34" charset="0"/>
              </a:rPr>
              <a:t>2</a:t>
            </a:r>
            <a:r>
              <a:rPr lang="en-US" sz="2000" i="0" dirty="0">
                <a:solidFill>
                  <a:schemeClr val="tx1"/>
                </a:solidFill>
                <a:effectLst/>
                <a:latin typeface="Calibri" panose="020F0502020204030204" pitchFamily="34" charset="0"/>
                <a:cs typeface="Calibri" panose="020F0502020204030204" pitchFamily="34" charset="0"/>
              </a:rPr>
              <a:t>. Results on test images</a:t>
            </a:r>
          </a:p>
        </p:txBody>
      </p:sp>
      <p:pic>
        <p:nvPicPr>
          <p:cNvPr id="4" name="Picture 3">
            <a:extLst>
              <a:ext uri="{FF2B5EF4-FFF2-40B4-BE49-F238E27FC236}">
                <a16:creationId xmlns:a16="http://schemas.microsoft.com/office/drawing/2014/main" id="{4989F853-4551-4466-AB9A-476CB3C4E423}"/>
              </a:ext>
            </a:extLst>
          </p:cNvPr>
          <p:cNvPicPr>
            <a:picLocks noChangeAspect="1"/>
          </p:cNvPicPr>
          <p:nvPr/>
        </p:nvPicPr>
        <p:blipFill>
          <a:blip r:embed="rId3"/>
          <a:stretch>
            <a:fillRect/>
          </a:stretch>
        </p:blipFill>
        <p:spPr>
          <a:xfrm>
            <a:off x="712170" y="1826863"/>
            <a:ext cx="5131969" cy="3353564"/>
          </a:xfrm>
          <a:prstGeom prst="rect">
            <a:avLst/>
          </a:prstGeom>
        </p:spPr>
      </p:pic>
      <p:pic>
        <p:nvPicPr>
          <p:cNvPr id="6" name="Picture 5">
            <a:extLst>
              <a:ext uri="{FF2B5EF4-FFF2-40B4-BE49-F238E27FC236}">
                <a16:creationId xmlns:a16="http://schemas.microsoft.com/office/drawing/2014/main" id="{965B767A-BBAC-495F-8E87-7A4D2D1BCE01}"/>
              </a:ext>
            </a:extLst>
          </p:cNvPr>
          <p:cNvPicPr>
            <a:picLocks noChangeAspect="1"/>
          </p:cNvPicPr>
          <p:nvPr/>
        </p:nvPicPr>
        <p:blipFill>
          <a:blip r:embed="rId4"/>
          <a:stretch>
            <a:fillRect/>
          </a:stretch>
        </p:blipFill>
        <p:spPr>
          <a:xfrm>
            <a:off x="6738256" y="1826863"/>
            <a:ext cx="5131969" cy="335356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5" name="TextBox 4">
            <a:extLst>
              <a:ext uri="{FF2B5EF4-FFF2-40B4-BE49-F238E27FC236}">
                <a16:creationId xmlns:a16="http://schemas.microsoft.com/office/drawing/2014/main" id="{3D7ED472-D4B4-4F32-8C5F-AECE30D7AC6B}"/>
              </a:ext>
            </a:extLst>
          </p:cNvPr>
          <p:cNvSpPr txBox="1"/>
          <p:nvPr/>
        </p:nvSpPr>
        <p:spPr>
          <a:xfrm>
            <a:off x="640702" y="739614"/>
            <a:ext cx="6097554" cy="400110"/>
          </a:xfrm>
          <a:prstGeom prst="rect">
            <a:avLst/>
          </a:prstGeom>
          <a:noFill/>
        </p:spPr>
        <p:txBody>
          <a:bodyPr wrap="square">
            <a:spAutoFit/>
          </a:bodyPr>
          <a:lstStyle/>
          <a:p>
            <a:pPr algn="l"/>
            <a:r>
              <a:rPr lang="en-US" sz="2000" dirty="0">
                <a:solidFill>
                  <a:schemeClr val="tx1"/>
                </a:solidFill>
                <a:latin typeface="Calibri" panose="020F0502020204030204" pitchFamily="34" charset="0"/>
                <a:cs typeface="Calibri" panose="020F0502020204030204" pitchFamily="34" charset="0"/>
              </a:rPr>
              <a:t>2</a:t>
            </a:r>
            <a:r>
              <a:rPr lang="en-US" sz="2000" i="0" dirty="0">
                <a:solidFill>
                  <a:schemeClr val="tx1"/>
                </a:solidFill>
                <a:effectLst/>
                <a:latin typeface="Calibri" panose="020F0502020204030204" pitchFamily="34" charset="0"/>
                <a:cs typeface="Calibri" panose="020F0502020204030204" pitchFamily="34" charset="0"/>
              </a:rPr>
              <a:t>. Results on test Video</a:t>
            </a:r>
          </a:p>
        </p:txBody>
      </p:sp>
      <p:pic>
        <p:nvPicPr>
          <p:cNvPr id="3" name="Picture 2">
            <a:extLst>
              <a:ext uri="{FF2B5EF4-FFF2-40B4-BE49-F238E27FC236}">
                <a16:creationId xmlns:a16="http://schemas.microsoft.com/office/drawing/2014/main" id="{EE217B5C-0C4B-4D12-9E7D-4C1C7A37E0B7}"/>
              </a:ext>
            </a:extLst>
          </p:cNvPr>
          <p:cNvPicPr>
            <a:picLocks noChangeAspect="1"/>
          </p:cNvPicPr>
          <p:nvPr/>
        </p:nvPicPr>
        <p:blipFill>
          <a:blip r:embed="rId3"/>
          <a:stretch>
            <a:fillRect/>
          </a:stretch>
        </p:blipFill>
        <p:spPr>
          <a:xfrm>
            <a:off x="3520751" y="2171639"/>
            <a:ext cx="5150498" cy="28971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2"/>
          <p:cNvSpPr txBox="1">
            <a:spLocks noGrp="1"/>
          </p:cNvSpPr>
          <p:nvPr>
            <p:ph type="title"/>
          </p:nvPr>
        </p:nvSpPr>
        <p:spPr>
          <a:xfrm>
            <a:off x="609600" y="426911"/>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4800"/>
              <a:buFont typeface="Calibri"/>
              <a:buNone/>
            </a:pPr>
            <a:r>
              <a:rPr lang="en-US" dirty="0"/>
              <a:t>Pert Chart</a:t>
            </a:r>
            <a:endParaRPr sz="4000" dirty="0"/>
          </a:p>
        </p:txBody>
      </p:sp>
      <p:pic>
        <p:nvPicPr>
          <p:cNvPr id="133" name="Google Shape;133;p22"/>
          <p:cNvPicPr preferRelativeResize="0"/>
          <p:nvPr/>
        </p:nvPicPr>
        <p:blipFill>
          <a:blip r:embed="rId3">
            <a:alphaModFix/>
          </a:blip>
          <a:stretch>
            <a:fillRect/>
          </a:stretch>
        </p:blipFill>
        <p:spPr>
          <a:xfrm>
            <a:off x="1690175" y="1709871"/>
            <a:ext cx="8353626" cy="4544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3"/>
          <p:cNvSpPr txBox="1">
            <a:spLocks noGrp="1"/>
          </p:cNvSpPr>
          <p:nvPr>
            <p:ph type="title"/>
          </p:nvPr>
        </p:nvSpPr>
        <p:spPr>
          <a:xfrm>
            <a:off x="424512" y="386360"/>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4800"/>
              <a:buFont typeface="Calibri"/>
              <a:buNone/>
            </a:pPr>
            <a:r>
              <a:rPr lang="en-US" sz="4800"/>
              <a:t>To-Do</a:t>
            </a:r>
            <a:endParaRPr/>
          </a:p>
        </p:txBody>
      </p:sp>
      <p:sp>
        <p:nvSpPr>
          <p:cNvPr id="139" name="Google Shape;139;p23"/>
          <p:cNvSpPr txBox="1"/>
          <p:nvPr/>
        </p:nvSpPr>
        <p:spPr>
          <a:xfrm>
            <a:off x="2764274" y="2665699"/>
            <a:ext cx="2942253" cy="435900"/>
          </a:xfrm>
          <a:prstGeom prst="rect">
            <a:avLst/>
          </a:prstGeom>
          <a:noFill/>
          <a:ln>
            <a:noFill/>
          </a:ln>
        </p:spPr>
        <p:txBody>
          <a:bodyPr spcFirstLastPara="1" wrap="square" lIns="91425" tIns="45700" rIns="91425" bIns="45700" anchor="t" anchorCtr="0">
            <a:noAutofit/>
          </a:bodyPr>
          <a:lstStyle/>
          <a:p>
            <a:pPr algn="ctr">
              <a:buSzPts val="1800"/>
            </a:pPr>
            <a:r>
              <a:rPr lang="en-US" sz="1800" dirty="0">
                <a:solidFill>
                  <a:schemeClr val="dk1"/>
                </a:solidFill>
                <a:latin typeface="Calibri"/>
                <a:ea typeface="Calibri"/>
                <a:cs typeface="Calibri"/>
                <a:sym typeface="Calibri"/>
              </a:rPr>
              <a:t>Containerization and Deployment</a:t>
            </a:r>
            <a:endParaRPr lang="en-US" sz="1800" b="0" i="0" u="none" strike="noStrike" cap="none" dirty="0">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pic>
        <p:nvPicPr>
          <p:cNvPr id="5" name="Google Shape;202;p33">
            <a:extLst>
              <a:ext uri="{FF2B5EF4-FFF2-40B4-BE49-F238E27FC236}">
                <a16:creationId xmlns:a16="http://schemas.microsoft.com/office/drawing/2014/main" id="{4FF2CA59-03C7-45DB-BE72-42AA7D3822B6}"/>
              </a:ext>
            </a:extLst>
          </p:cNvPr>
          <p:cNvPicPr preferRelativeResize="0"/>
          <p:nvPr/>
        </p:nvPicPr>
        <p:blipFill rotWithShape="1">
          <a:blip r:embed="rId3">
            <a:alphaModFix/>
          </a:blip>
          <a:srcRect/>
          <a:stretch/>
        </p:blipFill>
        <p:spPr>
          <a:xfrm>
            <a:off x="3559032" y="1554141"/>
            <a:ext cx="1352739" cy="1076475"/>
          </a:xfrm>
          <a:prstGeom prst="rect">
            <a:avLst/>
          </a:prstGeom>
          <a:noFill/>
          <a:ln>
            <a:noFill/>
          </a:ln>
        </p:spPr>
      </p:pic>
      <p:pic>
        <p:nvPicPr>
          <p:cNvPr id="6" name="Google Shape;203;p33">
            <a:extLst>
              <a:ext uri="{FF2B5EF4-FFF2-40B4-BE49-F238E27FC236}">
                <a16:creationId xmlns:a16="http://schemas.microsoft.com/office/drawing/2014/main" id="{4F3F6DB3-63AA-4A18-9148-B84DC4B2414F}"/>
              </a:ext>
            </a:extLst>
          </p:cNvPr>
          <p:cNvPicPr preferRelativeResize="0"/>
          <p:nvPr/>
        </p:nvPicPr>
        <p:blipFill rotWithShape="1">
          <a:blip r:embed="rId4">
            <a:alphaModFix/>
          </a:blip>
          <a:srcRect/>
          <a:stretch/>
        </p:blipFill>
        <p:spPr>
          <a:xfrm>
            <a:off x="6816874" y="1554141"/>
            <a:ext cx="1324160" cy="1028844"/>
          </a:xfrm>
          <a:prstGeom prst="rect">
            <a:avLst/>
          </a:prstGeom>
          <a:noFill/>
          <a:ln>
            <a:noFill/>
          </a:ln>
        </p:spPr>
      </p:pic>
      <p:pic>
        <p:nvPicPr>
          <p:cNvPr id="7" name="Google Shape;204;p33">
            <a:extLst>
              <a:ext uri="{FF2B5EF4-FFF2-40B4-BE49-F238E27FC236}">
                <a16:creationId xmlns:a16="http://schemas.microsoft.com/office/drawing/2014/main" id="{775EFEE5-B114-479C-8620-564BBF8FECF6}"/>
              </a:ext>
            </a:extLst>
          </p:cNvPr>
          <p:cNvPicPr preferRelativeResize="0"/>
          <p:nvPr/>
        </p:nvPicPr>
        <p:blipFill rotWithShape="1">
          <a:blip r:embed="rId5">
            <a:alphaModFix/>
          </a:blip>
          <a:srcRect/>
          <a:stretch/>
        </p:blipFill>
        <p:spPr>
          <a:xfrm>
            <a:off x="5079536" y="3772315"/>
            <a:ext cx="1619476" cy="1162212"/>
          </a:xfrm>
          <a:prstGeom prst="rect">
            <a:avLst/>
          </a:prstGeom>
          <a:noFill/>
          <a:ln>
            <a:noFill/>
          </a:ln>
        </p:spPr>
      </p:pic>
      <p:sp>
        <p:nvSpPr>
          <p:cNvPr id="8" name="Google Shape;206;p33">
            <a:extLst>
              <a:ext uri="{FF2B5EF4-FFF2-40B4-BE49-F238E27FC236}">
                <a16:creationId xmlns:a16="http://schemas.microsoft.com/office/drawing/2014/main" id="{6BCE3496-574F-45A1-ACF8-23DD33A8459A}"/>
              </a:ext>
            </a:extLst>
          </p:cNvPr>
          <p:cNvSpPr txBox="1"/>
          <p:nvPr/>
        </p:nvSpPr>
        <p:spPr>
          <a:xfrm>
            <a:off x="6324939" y="2630615"/>
            <a:ext cx="2308029" cy="64633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800"/>
              <a:buFont typeface="Arial"/>
              <a:buNone/>
            </a:pPr>
            <a:r>
              <a:rPr lang="en-US" sz="1800" dirty="0">
                <a:solidFill>
                  <a:schemeClr val="dk1"/>
                </a:solidFill>
                <a:latin typeface="Calibri"/>
                <a:ea typeface="Calibri"/>
                <a:cs typeface="Calibri"/>
                <a:sym typeface="Calibri"/>
              </a:rPr>
              <a:t>Implementation of thermal screening / Temperature Detection</a:t>
            </a:r>
            <a:endParaRPr lang="en-US" sz="1800" b="0" i="0" u="none" strike="noStrike" cap="none" dirty="0">
              <a:solidFill>
                <a:schemeClr val="dk1"/>
              </a:solidFill>
              <a:latin typeface="Calibri"/>
              <a:ea typeface="Calibri"/>
              <a:cs typeface="Calibri"/>
              <a:sym typeface="Calibri"/>
            </a:endParaRPr>
          </a:p>
        </p:txBody>
      </p:sp>
      <p:sp>
        <p:nvSpPr>
          <p:cNvPr id="9" name="Google Shape;207;p33">
            <a:extLst>
              <a:ext uri="{FF2B5EF4-FFF2-40B4-BE49-F238E27FC236}">
                <a16:creationId xmlns:a16="http://schemas.microsoft.com/office/drawing/2014/main" id="{C1ADDA2E-8504-4503-AAF9-4FD8FF45BB57}"/>
              </a:ext>
            </a:extLst>
          </p:cNvPr>
          <p:cNvSpPr txBox="1"/>
          <p:nvPr/>
        </p:nvSpPr>
        <p:spPr>
          <a:xfrm>
            <a:off x="4377642" y="4934527"/>
            <a:ext cx="3119120" cy="36933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US" sz="1800" dirty="0">
                <a:solidFill>
                  <a:schemeClr val="dk1"/>
                </a:solidFill>
                <a:latin typeface="Calibri"/>
                <a:ea typeface="Calibri"/>
                <a:cs typeface="Calibri"/>
                <a:sym typeface="Calibri"/>
              </a:rPr>
              <a:t>Implementation of a web app</a:t>
            </a:r>
            <a:endParaRPr sz="1800" dirty="0">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4"/>
          <p:cNvSpPr txBox="1">
            <a:spLocks noGrp="1"/>
          </p:cNvSpPr>
          <p:nvPr>
            <p:ph type="title"/>
          </p:nvPr>
        </p:nvSpPr>
        <p:spPr>
          <a:xfrm>
            <a:off x="615863" y="573176"/>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4800"/>
              <a:buFont typeface="Calibri"/>
              <a:buNone/>
            </a:pPr>
            <a:r>
              <a:rPr lang="en-US" sz="4800"/>
              <a:t>References</a:t>
            </a:r>
            <a:endParaRPr/>
          </a:p>
        </p:txBody>
      </p:sp>
      <p:sp>
        <p:nvSpPr>
          <p:cNvPr id="146" name="Google Shape;146;p24"/>
          <p:cNvSpPr txBox="1"/>
          <p:nvPr/>
        </p:nvSpPr>
        <p:spPr>
          <a:xfrm>
            <a:off x="710850" y="2136356"/>
            <a:ext cx="10770300" cy="37854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0000"/>
              </a:buClr>
              <a:buSzPts val="1800"/>
              <a:buFont typeface="+mj-lt"/>
              <a:buAutoNum type="arabicPeriod"/>
            </a:pPr>
            <a:r>
              <a:rPr lang="en-US" sz="2000" b="0" i="0" u="none" strike="noStrike" cap="none" dirty="0">
                <a:solidFill>
                  <a:schemeClr val="dk1"/>
                </a:solidFill>
                <a:latin typeface="Calibri"/>
                <a:ea typeface="Calibri"/>
                <a:cs typeface="Calibri"/>
                <a:sym typeface="Calibri"/>
              </a:rPr>
              <a:t>Chollet, Francois. (2017). Xception: Deep Learning with Depthwise Separable Convolutions. 1800-1807. 10.1109/CVPR.2017.195. </a:t>
            </a:r>
          </a:p>
          <a:p>
            <a:pPr marL="342900" marR="0" lvl="0" indent="-342900" algn="l" rtl="0">
              <a:lnSpc>
                <a:spcPct val="100000"/>
              </a:lnSpc>
              <a:spcBef>
                <a:spcPts val="0"/>
              </a:spcBef>
              <a:spcAft>
                <a:spcPts val="0"/>
              </a:spcAft>
              <a:buClr>
                <a:srgbClr val="000000"/>
              </a:buClr>
              <a:buSzPts val="1800"/>
              <a:buFont typeface="+mj-lt"/>
              <a:buAutoNum type="arabicPeriod"/>
            </a:pPr>
            <a:r>
              <a:rPr lang="en-US" sz="2000" b="0" i="0" u="none" strike="noStrike" cap="none" dirty="0">
                <a:solidFill>
                  <a:schemeClr val="dk1"/>
                </a:solidFill>
                <a:latin typeface="Calibri"/>
                <a:ea typeface="Calibri"/>
                <a:cs typeface="Calibri"/>
                <a:sym typeface="Calibri"/>
              </a:rPr>
              <a:t>He, </a:t>
            </a:r>
            <a:r>
              <a:rPr lang="en-US" sz="2000" b="0" i="0" u="none" strike="noStrike" cap="none" dirty="0" err="1">
                <a:solidFill>
                  <a:schemeClr val="dk1"/>
                </a:solidFill>
                <a:latin typeface="Calibri"/>
                <a:ea typeface="Calibri"/>
                <a:cs typeface="Calibri"/>
                <a:sym typeface="Calibri"/>
              </a:rPr>
              <a:t>Kaiming</a:t>
            </a:r>
            <a:r>
              <a:rPr lang="en-US" sz="2000" b="0" i="0" u="none" strike="noStrike" cap="none" dirty="0">
                <a:solidFill>
                  <a:schemeClr val="dk1"/>
                </a:solidFill>
                <a:latin typeface="Calibri"/>
                <a:ea typeface="Calibri"/>
                <a:cs typeface="Calibri"/>
                <a:sym typeface="Calibri"/>
              </a:rPr>
              <a:t> &amp; Zhang, </a:t>
            </a:r>
            <a:r>
              <a:rPr lang="en-US" sz="2000" b="0" i="0" u="none" strike="noStrike" cap="none" dirty="0" err="1">
                <a:solidFill>
                  <a:schemeClr val="dk1"/>
                </a:solidFill>
                <a:latin typeface="Calibri"/>
                <a:ea typeface="Calibri"/>
                <a:cs typeface="Calibri"/>
                <a:sym typeface="Calibri"/>
              </a:rPr>
              <a:t>Xiangyu</a:t>
            </a:r>
            <a:r>
              <a:rPr lang="en-US" sz="2000" b="0" i="0" u="none" strike="noStrike" cap="none" dirty="0">
                <a:solidFill>
                  <a:schemeClr val="dk1"/>
                </a:solidFill>
                <a:latin typeface="Calibri"/>
                <a:ea typeface="Calibri"/>
                <a:cs typeface="Calibri"/>
                <a:sym typeface="Calibri"/>
              </a:rPr>
              <a:t> &amp; Ren, </a:t>
            </a:r>
            <a:r>
              <a:rPr lang="en-US" sz="2000" b="0" i="0" u="none" strike="noStrike" cap="none" dirty="0" err="1">
                <a:solidFill>
                  <a:schemeClr val="dk1"/>
                </a:solidFill>
                <a:latin typeface="Calibri"/>
                <a:ea typeface="Calibri"/>
                <a:cs typeface="Calibri"/>
                <a:sym typeface="Calibri"/>
              </a:rPr>
              <a:t>Shaoqing</a:t>
            </a:r>
            <a:r>
              <a:rPr lang="en-US" sz="2000" b="0" i="0" u="none" strike="noStrike" cap="none" dirty="0">
                <a:solidFill>
                  <a:schemeClr val="dk1"/>
                </a:solidFill>
                <a:latin typeface="Calibri"/>
                <a:ea typeface="Calibri"/>
                <a:cs typeface="Calibri"/>
                <a:sym typeface="Calibri"/>
              </a:rPr>
              <a:t> &amp; Sun, Jian. (2016). Deep Residual Learning for Image Recognition. 770-778. 10.1109/CVPR.2016.90. </a:t>
            </a:r>
          </a:p>
          <a:p>
            <a:pPr marL="342900" marR="0" lvl="0" indent="-342900" algn="l" rtl="0">
              <a:lnSpc>
                <a:spcPct val="100000"/>
              </a:lnSpc>
              <a:spcBef>
                <a:spcPts val="0"/>
              </a:spcBef>
              <a:spcAft>
                <a:spcPts val="0"/>
              </a:spcAft>
              <a:buClr>
                <a:srgbClr val="000000"/>
              </a:buClr>
              <a:buSzPts val="1800"/>
              <a:buFont typeface="+mj-lt"/>
              <a:buAutoNum type="arabicPeriod"/>
            </a:pPr>
            <a:r>
              <a:rPr lang="en-US" sz="2000" b="0" i="0" u="none" strike="noStrike" cap="none" dirty="0">
                <a:solidFill>
                  <a:schemeClr val="dk1"/>
                </a:solidFill>
                <a:latin typeface="Calibri"/>
                <a:ea typeface="Calibri"/>
                <a:cs typeface="Calibri"/>
                <a:sym typeface="Calibri"/>
              </a:rPr>
              <a:t>Deng, </a:t>
            </a:r>
            <a:r>
              <a:rPr lang="en-US" sz="2000" b="0" i="0" u="none" strike="noStrike" cap="none" dirty="0" err="1">
                <a:solidFill>
                  <a:schemeClr val="dk1"/>
                </a:solidFill>
                <a:latin typeface="Calibri"/>
                <a:ea typeface="Calibri"/>
                <a:cs typeface="Calibri"/>
                <a:sym typeface="Calibri"/>
              </a:rPr>
              <a:t>Jiankang</a:t>
            </a:r>
            <a:r>
              <a:rPr lang="en-US" sz="2000" b="0" i="0" u="none" strike="noStrike" cap="none" dirty="0">
                <a:solidFill>
                  <a:schemeClr val="dk1"/>
                </a:solidFill>
                <a:latin typeface="Calibri"/>
                <a:ea typeface="Calibri"/>
                <a:cs typeface="Calibri"/>
                <a:sym typeface="Calibri"/>
              </a:rPr>
              <a:t> &amp; Guo, Jia &amp; Zhou, </a:t>
            </a:r>
            <a:r>
              <a:rPr lang="en-US" sz="2000" b="0" i="0" u="none" strike="noStrike" cap="none" dirty="0" err="1">
                <a:solidFill>
                  <a:schemeClr val="dk1"/>
                </a:solidFill>
                <a:latin typeface="Calibri"/>
                <a:ea typeface="Calibri"/>
                <a:cs typeface="Calibri"/>
                <a:sym typeface="Calibri"/>
              </a:rPr>
              <a:t>Yuxiang</a:t>
            </a:r>
            <a:r>
              <a:rPr lang="en-US" sz="2000" b="0" i="0" u="none" strike="noStrike" cap="none" dirty="0">
                <a:solidFill>
                  <a:schemeClr val="dk1"/>
                </a:solidFill>
                <a:latin typeface="Calibri"/>
                <a:ea typeface="Calibri"/>
                <a:cs typeface="Calibri"/>
                <a:sym typeface="Calibri"/>
              </a:rPr>
              <a:t> &amp; Yu, </a:t>
            </a:r>
            <a:r>
              <a:rPr lang="en-US" sz="2000" b="0" i="0" u="none" strike="noStrike" cap="none" dirty="0" err="1">
                <a:solidFill>
                  <a:schemeClr val="dk1"/>
                </a:solidFill>
                <a:latin typeface="Calibri"/>
                <a:ea typeface="Calibri"/>
                <a:cs typeface="Calibri"/>
                <a:sym typeface="Calibri"/>
              </a:rPr>
              <a:t>Jinke</a:t>
            </a:r>
            <a:r>
              <a:rPr lang="en-US" sz="2000" b="0" i="0" u="none" strike="noStrike" cap="none" dirty="0">
                <a:solidFill>
                  <a:schemeClr val="dk1"/>
                </a:solidFill>
                <a:latin typeface="Calibri"/>
                <a:ea typeface="Calibri"/>
                <a:cs typeface="Calibri"/>
                <a:sym typeface="Calibri"/>
              </a:rPr>
              <a:t> &amp; </a:t>
            </a:r>
            <a:r>
              <a:rPr lang="en-US" sz="2000" b="0" i="0" u="none" strike="noStrike" cap="none" dirty="0" err="1">
                <a:solidFill>
                  <a:schemeClr val="dk1"/>
                </a:solidFill>
                <a:latin typeface="Calibri"/>
                <a:ea typeface="Calibri"/>
                <a:cs typeface="Calibri"/>
                <a:sym typeface="Calibri"/>
              </a:rPr>
              <a:t>Kotsia</a:t>
            </a:r>
            <a:r>
              <a:rPr lang="en-US" sz="2000" b="0" i="0" u="none" strike="noStrike" cap="none" dirty="0">
                <a:solidFill>
                  <a:schemeClr val="dk1"/>
                </a:solidFill>
                <a:latin typeface="Calibri"/>
                <a:ea typeface="Calibri"/>
                <a:cs typeface="Calibri"/>
                <a:sym typeface="Calibri"/>
              </a:rPr>
              <a:t>, Irene &amp; </a:t>
            </a:r>
            <a:r>
              <a:rPr lang="en-US" sz="2000" b="0" i="0" u="none" strike="noStrike" cap="none" dirty="0" err="1">
                <a:solidFill>
                  <a:schemeClr val="dk1"/>
                </a:solidFill>
                <a:latin typeface="Calibri"/>
                <a:ea typeface="Calibri"/>
                <a:cs typeface="Calibri"/>
                <a:sym typeface="Calibri"/>
              </a:rPr>
              <a:t>Zafeiriou</a:t>
            </a:r>
            <a:r>
              <a:rPr lang="en-US" sz="2000" b="0" i="0" u="none" strike="noStrike" cap="none" dirty="0">
                <a:solidFill>
                  <a:schemeClr val="dk1"/>
                </a:solidFill>
                <a:latin typeface="Calibri"/>
                <a:ea typeface="Calibri"/>
                <a:cs typeface="Calibri"/>
                <a:sym typeface="Calibri"/>
              </a:rPr>
              <a:t>, Stefanos. (2019). </a:t>
            </a:r>
            <a:r>
              <a:rPr lang="en-US" sz="2000" b="0" i="0" u="none" strike="noStrike" cap="none" dirty="0" err="1">
                <a:solidFill>
                  <a:schemeClr val="dk1"/>
                </a:solidFill>
                <a:latin typeface="Calibri"/>
                <a:ea typeface="Calibri"/>
                <a:cs typeface="Calibri"/>
                <a:sym typeface="Calibri"/>
              </a:rPr>
              <a:t>RetinaFace</a:t>
            </a:r>
            <a:r>
              <a:rPr lang="en-US" sz="2000" b="0" i="0" u="none" strike="noStrike" cap="none" dirty="0">
                <a:solidFill>
                  <a:schemeClr val="dk1"/>
                </a:solidFill>
                <a:latin typeface="Calibri"/>
                <a:ea typeface="Calibri"/>
                <a:cs typeface="Calibri"/>
                <a:sym typeface="Calibri"/>
              </a:rPr>
              <a:t>: Single-stage Dense Face </a:t>
            </a:r>
            <a:r>
              <a:rPr lang="en-US" sz="2000" b="0" i="0" u="none" strike="noStrike" cap="none" dirty="0" err="1">
                <a:solidFill>
                  <a:schemeClr val="dk1"/>
                </a:solidFill>
                <a:latin typeface="Calibri"/>
                <a:ea typeface="Calibri"/>
                <a:cs typeface="Calibri"/>
                <a:sym typeface="Calibri"/>
              </a:rPr>
              <a:t>Localisation</a:t>
            </a:r>
            <a:r>
              <a:rPr lang="en-US" sz="2000" b="0" i="0" u="none" strike="noStrike" cap="none" dirty="0">
                <a:solidFill>
                  <a:schemeClr val="dk1"/>
                </a:solidFill>
                <a:latin typeface="Calibri"/>
                <a:ea typeface="Calibri"/>
                <a:cs typeface="Calibri"/>
                <a:sym typeface="Calibri"/>
              </a:rPr>
              <a:t> in the Wild. </a:t>
            </a:r>
            <a:endParaRPr lang="en-US" sz="2000" dirty="0">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rgbClr val="000000"/>
              </a:buClr>
              <a:buSzPts val="1800"/>
              <a:buFont typeface="+mj-lt"/>
              <a:buAutoNum type="arabicPeriod"/>
            </a:pPr>
            <a:r>
              <a:rPr lang="en-IN" sz="2000" b="0" i="0" dirty="0">
                <a:solidFill>
                  <a:schemeClr val="tx1"/>
                </a:solidFill>
                <a:effectLst/>
                <a:latin typeface="Calibri" panose="020F0502020204030204" pitchFamily="34" charset="0"/>
                <a:cs typeface="Calibri" panose="020F0502020204030204" pitchFamily="34" charset="0"/>
              </a:rPr>
              <a:t>https://github.com/X-zhangyang/Real-World-Masked-Face-Dataset</a:t>
            </a:r>
          </a:p>
          <a:p>
            <a:pPr marL="342900" marR="0" lvl="0" indent="-342900" algn="l" rtl="0">
              <a:lnSpc>
                <a:spcPct val="100000"/>
              </a:lnSpc>
              <a:spcBef>
                <a:spcPts val="0"/>
              </a:spcBef>
              <a:spcAft>
                <a:spcPts val="0"/>
              </a:spcAft>
              <a:buClr>
                <a:srgbClr val="000000"/>
              </a:buClr>
              <a:buSzPts val="1800"/>
              <a:buFont typeface="+mj-lt"/>
              <a:buAutoNum type="arabicPeriod"/>
            </a:pPr>
            <a:r>
              <a:rPr lang="en-IN" sz="2000" b="0" i="0" dirty="0">
                <a:solidFill>
                  <a:schemeClr val="tx1"/>
                </a:solidFill>
                <a:effectLst/>
                <a:latin typeface="Calibri" panose="020F0502020204030204" pitchFamily="34" charset="0"/>
                <a:cs typeface="Calibri" panose="020F0502020204030204" pitchFamily="34" charset="0"/>
              </a:rPr>
              <a:t>https://www.kaggle.com/koyomi455/mask-dataset</a:t>
            </a:r>
            <a:endParaRPr lang="en-IN" sz="2000" dirty="0">
              <a:solidFill>
                <a:schemeClr val="tx1"/>
              </a:solidFill>
              <a:latin typeface="Calibri" panose="020F0502020204030204" pitchFamily="34" charset="0"/>
              <a:cs typeface="Calibri" panose="020F0502020204030204" pitchFamily="34" charset="0"/>
            </a:endParaRPr>
          </a:p>
          <a:p>
            <a:pPr marL="342900" marR="0" lvl="0" indent="-342900" algn="l" rtl="0">
              <a:lnSpc>
                <a:spcPct val="100000"/>
              </a:lnSpc>
              <a:spcBef>
                <a:spcPts val="0"/>
              </a:spcBef>
              <a:spcAft>
                <a:spcPts val="0"/>
              </a:spcAft>
              <a:buClr>
                <a:srgbClr val="000000"/>
              </a:buClr>
              <a:buSzPts val="1800"/>
              <a:buFont typeface="+mj-lt"/>
              <a:buAutoNum type="arabicPeriod"/>
            </a:pPr>
            <a:r>
              <a:rPr lang="en-IN" sz="2000" b="0" i="0" dirty="0">
                <a:solidFill>
                  <a:schemeClr val="tx1"/>
                </a:solidFill>
                <a:effectLst/>
                <a:latin typeface="Calibri" panose="020F0502020204030204" pitchFamily="34" charset="0"/>
                <a:cs typeface="Calibri" panose="020F0502020204030204" pitchFamily="34" charset="0"/>
              </a:rPr>
              <a:t>https://github.com/X-zhangyang/Real-World-Masked-Face-Dataset</a:t>
            </a:r>
          </a:p>
          <a:p>
            <a:pPr marL="342900" marR="0" lvl="0" indent="-342900" algn="l" rtl="0">
              <a:lnSpc>
                <a:spcPct val="100000"/>
              </a:lnSpc>
              <a:spcBef>
                <a:spcPts val="0"/>
              </a:spcBef>
              <a:spcAft>
                <a:spcPts val="0"/>
              </a:spcAft>
              <a:buClr>
                <a:srgbClr val="000000"/>
              </a:buClr>
              <a:buSzPts val="1800"/>
              <a:buFont typeface="+mj-lt"/>
              <a:buAutoNum type="arabicPeriod"/>
            </a:pPr>
            <a:r>
              <a:rPr lang="en-IN" sz="2000" b="0" i="0" dirty="0">
                <a:solidFill>
                  <a:schemeClr val="tx1"/>
                </a:solidFill>
                <a:effectLst/>
                <a:latin typeface="Calibri" panose="020F0502020204030204" pitchFamily="34" charset="0"/>
                <a:cs typeface="Calibri" panose="020F0502020204030204" pitchFamily="34" charset="0"/>
              </a:rPr>
              <a:t>https://www.kaggle.com/ashishjangra27/face-mask-12k-images-dataset</a:t>
            </a:r>
            <a:endParaRPr lang="en-US" sz="2000" b="0" i="0" strike="noStrike" cap="none" dirty="0">
              <a:solidFill>
                <a:schemeClr val="tx1"/>
              </a:solidFill>
              <a:latin typeface="Calibri" panose="020F0502020204030204" pitchFamily="34" charset="0"/>
              <a:ea typeface="Calibri"/>
              <a:cs typeface="Calibri" panose="020F0502020204030204" pitchFamily="34" charset="0"/>
              <a:sym typeface="Calibri"/>
            </a:endParaRPr>
          </a:p>
          <a:p>
            <a:pPr marL="342900" marR="0" lvl="0" indent="-342900" algn="l" rtl="0">
              <a:lnSpc>
                <a:spcPct val="100000"/>
              </a:lnSpc>
              <a:spcBef>
                <a:spcPts val="0"/>
              </a:spcBef>
              <a:spcAft>
                <a:spcPts val="0"/>
              </a:spcAft>
              <a:buClr>
                <a:srgbClr val="000000"/>
              </a:buClr>
              <a:buSzPts val="1800"/>
              <a:buFont typeface="+mj-lt"/>
              <a:buAutoNum type="arabicPeriod"/>
            </a:pPr>
            <a:endParaRPr sz="20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0" y="1714500"/>
            <a:ext cx="121920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595959"/>
              </a:buClr>
              <a:buSzPts val="4400"/>
              <a:buFont typeface="Calibri"/>
              <a:buNone/>
            </a:pPr>
            <a:r>
              <a:rPr lang="en-US" sz="3400" b="0" i="0" dirty="0">
                <a:solidFill>
                  <a:srgbClr val="000000"/>
                </a:solidFill>
                <a:effectLst/>
                <a:latin typeface="Roboto" panose="02000000000000000000" pitchFamily="2" charset="0"/>
                <a:ea typeface="Roboto" panose="02000000000000000000" pitchFamily="2" charset="0"/>
              </a:rPr>
              <a:t>Solution for mask and temperature detection for large gatherings</a:t>
            </a:r>
            <a:endParaRPr lang="en-US" sz="3400" dirty="0"/>
          </a:p>
        </p:txBody>
      </p:sp>
      <p:sp>
        <p:nvSpPr>
          <p:cNvPr id="45" name="Google Shape;45;p8"/>
          <p:cNvSpPr txBox="1"/>
          <p:nvPr/>
        </p:nvSpPr>
        <p:spPr>
          <a:xfrm>
            <a:off x="5216206" y="3143445"/>
            <a:ext cx="3408634" cy="168460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1800"/>
              <a:buFont typeface="Arial"/>
              <a:buNone/>
            </a:pPr>
            <a:endParaRPr sz="1800" b="1" i="0" u="none" strike="noStrike" cap="none">
              <a:solidFill>
                <a:schemeClr val="dk1"/>
              </a:solidFill>
              <a:latin typeface="Calibri"/>
              <a:ea typeface="Calibri"/>
              <a:cs typeface="Calibri"/>
              <a:sym typeface="Calibri"/>
            </a:endParaRPr>
          </a:p>
        </p:txBody>
      </p:sp>
      <p:sp>
        <p:nvSpPr>
          <p:cNvPr id="46" name="Google Shape;46;p8"/>
          <p:cNvSpPr txBox="1"/>
          <p:nvPr/>
        </p:nvSpPr>
        <p:spPr>
          <a:xfrm>
            <a:off x="9022339" y="3985748"/>
            <a:ext cx="3408600" cy="1461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dk1"/>
                </a:solidFill>
                <a:latin typeface="Calibri"/>
                <a:ea typeface="Calibri"/>
                <a:cs typeface="Calibri"/>
                <a:sym typeface="Calibri"/>
              </a:rPr>
              <a:t>Mentored By:</a:t>
            </a:r>
            <a:endParaRPr sz="2000" b="1"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00"/>
              <a:buFont typeface="Arial"/>
              <a:buNone/>
            </a:pPr>
            <a:endParaRPr sz="100" b="1"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Calibri"/>
                <a:ea typeface="Calibri"/>
                <a:cs typeface="Calibri"/>
                <a:sym typeface="Calibri"/>
              </a:rPr>
              <a:t>M</a:t>
            </a:r>
            <a:r>
              <a:rPr lang="en-US" sz="2000" dirty="0">
                <a:solidFill>
                  <a:schemeClr val="dk1"/>
                </a:solidFill>
                <a:latin typeface="Calibri"/>
                <a:ea typeface="Calibri"/>
                <a:cs typeface="Calibri"/>
                <a:sym typeface="Calibri"/>
              </a:rPr>
              <a:t>r</a:t>
            </a:r>
            <a:r>
              <a:rPr lang="en-US" sz="2000" b="0" i="0" u="none" strike="noStrike" cap="none" dirty="0">
                <a:solidFill>
                  <a:schemeClr val="dk1"/>
                </a:solidFill>
                <a:latin typeface="Calibri"/>
                <a:ea typeface="Calibri"/>
                <a:cs typeface="Calibri"/>
                <a:sym typeface="Calibri"/>
              </a:rPr>
              <a:t>. Anurag Jain</a:t>
            </a:r>
            <a:endParaRPr sz="1400" b="0" i="0" u="none" strike="noStrike" cap="none" dirty="0">
              <a:solidFill>
                <a:srgbClr val="000000"/>
              </a:solidFill>
              <a:latin typeface="Arial"/>
              <a:ea typeface="Arial"/>
              <a:cs typeface="Arial"/>
              <a:sym typeface="Arial"/>
            </a:endParaRPr>
          </a:p>
          <a:p>
            <a:pPr marL="0" marR="1270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Arial"/>
                <a:ea typeface="Arial"/>
                <a:cs typeface="Arial"/>
                <a:sym typeface="Arial"/>
              </a:rPr>
              <a:t>Assistant Professor (SG)</a:t>
            </a:r>
            <a:endParaRPr sz="1400" b="1" i="0" u="none" strike="noStrike" cap="none" dirty="0">
              <a:solidFill>
                <a:schemeClr val="dk1"/>
              </a:solidFill>
              <a:latin typeface="Times New Roman"/>
              <a:ea typeface="Times New Roman"/>
              <a:cs typeface="Times New Roman"/>
              <a:sym typeface="Times New Roman"/>
            </a:endParaRPr>
          </a:p>
          <a:p>
            <a:pPr marL="0" marR="1270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Arial"/>
                <a:ea typeface="Arial"/>
                <a:cs typeface="Arial"/>
                <a:sym typeface="Arial"/>
              </a:rPr>
              <a:t>Department of Virtualization</a:t>
            </a:r>
            <a:endParaRPr sz="1400" b="1"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0" y="561326"/>
            <a:ext cx="12192000" cy="56491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595959"/>
              </a:buClr>
              <a:buSzPts val="3600"/>
              <a:buFont typeface="Calibri"/>
              <a:buNone/>
            </a:pPr>
            <a:r>
              <a:rPr lang="en-US" sz="4400" b="0" i="0" u="none" strike="noStrike" cap="none">
                <a:solidFill>
                  <a:srgbClr val="000000"/>
                </a:solidFill>
                <a:latin typeface="Calibri"/>
                <a:ea typeface="Calibri"/>
                <a:cs typeface="Calibri"/>
                <a:sym typeface="Calibri"/>
              </a:rPr>
              <a:t>Team Members &amp; Role</a:t>
            </a:r>
            <a:endParaRPr/>
          </a:p>
        </p:txBody>
      </p:sp>
      <p:graphicFrame>
        <p:nvGraphicFramePr>
          <p:cNvPr id="52" name="Google Shape;52;p9"/>
          <p:cNvGraphicFramePr/>
          <p:nvPr>
            <p:extLst>
              <p:ext uri="{D42A27DB-BD31-4B8C-83A1-F6EECF244321}">
                <p14:modId xmlns:p14="http://schemas.microsoft.com/office/powerpoint/2010/main" val="7582939"/>
              </p:ext>
            </p:extLst>
          </p:nvPr>
        </p:nvGraphicFramePr>
        <p:xfrm>
          <a:off x="2605100" y="2149686"/>
          <a:ext cx="6981800" cy="3779500"/>
        </p:xfrm>
        <a:graphic>
          <a:graphicData uri="http://schemas.openxmlformats.org/drawingml/2006/table">
            <a:tbl>
              <a:tblPr firstRow="1" bandRow="1">
                <a:noFill/>
                <a:tableStyleId>{8EA654E8-AC5C-4C37-94A7-2A4DE4B858A7}</a:tableStyleId>
              </a:tblPr>
              <a:tblGrid>
                <a:gridCol w="3490900">
                  <a:extLst>
                    <a:ext uri="{9D8B030D-6E8A-4147-A177-3AD203B41FA5}">
                      <a16:colId xmlns:a16="http://schemas.microsoft.com/office/drawing/2014/main" val="20000"/>
                    </a:ext>
                  </a:extLst>
                </a:gridCol>
                <a:gridCol w="3490900">
                  <a:extLst>
                    <a:ext uri="{9D8B030D-6E8A-4147-A177-3AD203B41FA5}">
                      <a16:colId xmlns:a16="http://schemas.microsoft.com/office/drawing/2014/main" val="20001"/>
                    </a:ext>
                  </a:extLst>
                </a:gridCol>
              </a:tblGrid>
              <a:tr h="755900">
                <a:tc>
                  <a:txBody>
                    <a:bodyPr/>
                    <a:lstStyle/>
                    <a:p>
                      <a:pPr marL="0" marR="0" lvl="0" indent="0" algn="ctr" rtl="0">
                        <a:lnSpc>
                          <a:spcPct val="100000"/>
                        </a:lnSpc>
                        <a:spcBef>
                          <a:spcPts val="0"/>
                        </a:spcBef>
                        <a:spcAft>
                          <a:spcPts val="0"/>
                        </a:spcAft>
                        <a:buNone/>
                      </a:pPr>
                      <a:r>
                        <a:rPr lang="en-US" sz="2000" u="none" strike="noStrike" cap="none" dirty="0"/>
                        <a:t>Name</a:t>
                      </a:r>
                      <a:endParaRPr sz="2000" u="none" strike="noStrike" cap="none" dirty="0"/>
                    </a:p>
                  </a:txBody>
                  <a:tcPr marL="91450" marR="91450" marT="45725" marB="45725"/>
                </a:tc>
                <a:tc>
                  <a:txBody>
                    <a:bodyPr/>
                    <a:lstStyle/>
                    <a:p>
                      <a:pPr marL="0" marR="0" lvl="0" indent="0" algn="ctr" rtl="0">
                        <a:lnSpc>
                          <a:spcPct val="100000"/>
                        </a:lnSpc>
                        <a:spcBef>
                          <a:spcPts val="0"/>
                        </a:spcBef>
                        <a:spcAft>
                          <a:spcPts val="0"/>
                        </a:spcAft>
                        <a:buNone/>
                      </a:pPr>
                      <a:r>
                        <a:rPr lang="en-US" sz="2000" u="none" strike="noStrike" cap="none" dirty="0"/>
                        <a:t>S.A.P.</a:t>
                      </a:r>
                      <a:endParaRPr sz="2000" u="none" strike="noStrike" cap="none" dirty="0"/>
                    </a:p>
                  </a:txBody>
                  <a:tcPr marL="91450" marR="91450" marT="45725" marB="45725"/>
                </a:tc>
                <a:extLst>
                  <a:ext uri="{0D108BD9-81ED-4DB2-BD59-A6C34878D82A}">
                    <a16:rowId xmlns:a16="http://schemas.microsoft.com/office/drawing/2014/main" val="10000"/>
                  </a:ext>
                </a:extLst>
              </a:tr>
              <a:tr h="755900">
                <a:tc>
                  <a:txBody>
                    <a:bodyPr/>
                    <a:lstStyle/>
                    <a:p>
                      <a:pPr marL="0" marR="0" lvl="0" indent="0" algn="ctr" rtl="0">
                        <a:lnSpc>
                          <a:spcPct val="100000"/>
                        </a:lnSpc>
                        <a:spcBef>
                          <a:spcPts val="0"/>
                        </a:spcBef>
                        <a:spcAft>
                          <a:spcPts val="0"/>
                        </a:spcAft>
                        <a:buNone/>
                      </a:pPr>
                      <a:r>
                        <a:rPr lang="en-US" sz="2000" dirty="0"/>
                        <a:t>Aanchal Sharma</a:t>
                      </a:r>
                      <a:endParaRPr sz="2000" u="none" strike="noStrike" cap="none" dirty="0"/>
                    </a:p>
                  </a:txBody>
                  <a:tcPr marL="91450" marR="91450" marT="45725" marB="45725"/>
                </a:tc>
                <a:tc>
                  <a:txBody>
                    <a:bodyPr/>
                    <a:lstStyle/>
                    <a:p>
                      <a:pPr marL="0" marR="0" lvl="0" indent="0" algn="ctr" rtl="0">
                        <a:lnSpc>
                          <a:spcPct val="100000"/>
                        </a:lnSpc>
                        <a:spcBef>
                          <a:spcPts val="0"/>
                        </a:spcBef>
                        <a:spcAft>
                          <a:spcPts val="0"/>
                        </a:spcAft>
                        <a:buNone/>
                      </a:pPr>
                      <a:r>
                        <a:rPr lang="en-US" sz="2000" u="none" strike="noStrike" cap="none" dirty="0"/>
                        <a:t>500067964</a:t>
                      </a:r>
                      <a:endParaRPr sz="2000" u="none" strike="noStrike" cap="none" dirty="0"/>
                    </a:p>
                  </a:txBody>
                  <a:tcPr marL="91450" marR="91450" marT="45725" marB="45725"/>
                </a:tc>
                <a:extLst>
                  <a:ext uri="{0D108BD9-81ED-4DB2-BD59-A6C34878D82A}">
                    <a16:rowId xmlns:a16="http://schemas.microsoft.com/office/drawing/2014/main" val="10001"/>
                  </a:ext>
                </a:extLst>
              </a:tr>
              <a:tr h="755900">
                <a:tc>
                  <a:txBody>
                    <a:bodyPr/>
                    <a:lstStyle/>
                    <a:p>
                      <a:pPr marL="0" marR="0" lvl="0" indent="0" algn="ctr" rtl="0">
                        <a:lnSpc>
                          <a:spcPct val="100000"/>
                        </a:lnSpc>
                        <a:spcBef>
                          <a:spcPts val="0"/>
                        </a:spcBef>
                        <a:spcAft>
                          <a:spcPts val="0"/>
                        </a:spcAft>
                        <a:buNone/>
                      </a:pPr>
                      <a:r>
                        <a:rPr lang="en-US" sz="2000" dirty="0"/>
                        <a:t>Aman Sharma</a:t>
                      </a:r>
                      <a:endParaRPr sz="2000" u="none" strike="noStrike" cap="none" dirty="0"/>
                    </a:p>
                  </a:txBody>
                  <a:tcPr marL="91450" marR="91450" marT="45725" marB="45725"/>
                </a:tc>
                <a:tc>
                  <a:txBody>
                    <a:bodyPr/>
                    <a:lstStyle/>
                    <a:p>
                      <a:pPr marL="0" marR="0" lvl="0" indent="0" algn="ctr" rtl="0">
                        <a:lnSpc>
                          <a:spcPct val="100000"/>
                        </a:lnSpc>
                        <a:spcBef>
                          <a:spcPts val="0"/>
                        </a:spcBef>
                        <a:spcAft>
                          <a:spcPts val="0"/>
                        </a:spcAft>
                        <a:buNone/>
                      </a:pPr>
                      <a:r>
                        <a:rPr lang="en-US" sz="2000" u="none" strike="noStrike" cap="none" dirty="0"/>
                        <a:t>500067893</a:t>
                      </a:r>
                      <a:endParaRPr sz="2000" u="none" strike="noStrike" cap="none" dirty="0"/>
                    </a:p>
                  </a:txBody>
                  <a:tcPr marL="91450" marR="91450" marT="45725" marB="45725"/>
                </a:tc>
                <a:extLst>
                  <a:ext uri="{0D108BD9-81ED-4DB2-BD59-A6C34878D82A}">
                    <a16:rowId xmlns:a16="http://schemas.microsoft.com/office/drawing/2014/main" val="10002"/>
                  </a:ext>
                </a:extLst>
              </a:tr>
              <a:tr h="755900">
                <a:tc>
                  <a:txBody>
                    <a:bodyPr/>
                    <a:lstStyle/>
                    <a:p>
                      <a:pPr marL="0" marR="0" lvl="0" indent="0" algn="ctr" rtl="0">
                        <a:lnSpc>
                          <a:spcPct val="100000"/>
                        </a:lnSpc>
                        <a:spcBef>
                          <a:spcPts val="0"/>
                        </a:spcBef>
                        <a:spcAft>
                          <a:spcPts val="0"/>
                        </a:spcAft>
                        <a:buNone/>
                      </a:pPr>
                      <a:r>
                        <a:rPr lang="en-US" sz="2000" dirty="0"/>
                        <a:t>Arnav Sharma</a:t>
                      </a:r>
                      <a:endParaRPr lang="en-US" dirty="0"/>
                    </a:p>
                  </a:txBody>
                  <a:tcPr marL="91450" marR="91450" marT="45725" marB="45725"/>
                </a:tc>
                <a:tc>
                  <a:txBody>
                    <a:bodyPr/>
                    <a:lstStyle/>
                    <a:p>
                      <a:pPr marL="0" marR="0" lvl="0" indent="0" algn="ctr" rtl="0">
                        <a:lnSpc>
                          <a:spcPct val="100000"/>
                        </a:lnSpc>
                        <a:spcBef>
                          <a:spcPts val="0"/>
                        </a:spcBef>
                        <a:spcAft>
                          <a:spcPts val="0"/>
                        </a:spcAft>
                        <a:buNone/>
                      </a:pPr>
                      <a:r>
                        <a:rPr lang="en-US" sz="2000" u="none" strike="noStrike" cap="none" dirty="0"/>
                        <a:t>5000</a:t>
                      </a:r>
                      <a:r>
                        <a:rPr lang="en-US" sz="2000" dirty="0"/>
                        <a:t>68756</a:t>
                      </a:r>
                      <a:endParaRPr dirty="0"/>
                    </a:p>
                  </a:txBody>
                  <a:tcPr marL="91450" marR="91450" marT="45725" marB="45725"/>
                </a:tc>
                <a:extLst>
                  <a:ext uri="{0D108BD9-81ED-4DB2-BD59-A6C34878D82A}">
                    <a16:rowId xmlns:a16="http://schemas.microsoft.com/office/drawing/2014/main" val="10003"/>
                  </a:ext>
                </a:extLst>
              </a:tr>
              <a:tr h="755900">
                <a:tc>
                  <a:txBody>
                    <a:bodyPr/>
                    <a:lstStyle/>
                    <a:p>
                      <a:pPr marL="0" marR="0" lvl="0" indent="0" algn="ctr" rtl="0">
                        <a:lnSpc>
                          <a:spcPct val="100000"/>
                        </a:lnSpc>
                        <a:spcBef>
                          <a:spcPts val="0"/>
                        </a:spcBef>
                        <a:spcAft>
                          <a:spcPts val="0"/>
                        </a:spcAft>
                        <a:buNone/>
                      </a:pPr>
                      <a:r>
                        <a:rPr lang="en-US" sz="2000" dirty="0"/>
                        <a:t>Gaurvendra Singh</a:t>
                      </a:r>
                      <a:endParaRPr sz="2000" dirty="0"/>
                    </a:p>
                  </a:txBody>
                  <a:tcPr marL="91450" marR="91450" marT="45725" marB="45725"/>
                </a:tc>
                <a:tc>
                  <a:txBody>
                    <a:bodyPr/>
                    <a:lstStyle/>
                    <a:p>
                      <a:pPr marL="0" marR="0" lvl="0" indent="0" algn="ctr" rtl="0">
                        <a:lnSpc>
                          <a:spcPct val="100000"/>
                        </a:lnSpc>
                        <a:spcBef>
                          <a:spcPts val="0"/>
                        </a:spcBef>
                        <a:spcAft>
                          <a:spcPts val="0"/>
                        </a:spcAft>
                        <a:buNone/>
                      </a:pPr>
                      <a:r>
                        <a:rPr lang="en-US" sz="2000" dirty="0"/>
                        <a:t>500068385</a:t>
                      </a:r>
                      <a:endParaRPr sz="2000" u="none" strike="noStrike" cap="none" dirty="0"/>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0"/>
          <p:cNvSpPr txBox="1">
            <a:spLocks noGrp="1"/>
          </p:cNvSpPr>
          <p:nvPr>
            <p:ph type="title"/>
          </p:nvPr>
        </p:nvSpPr>
        <p:spPr>
          <a:xfrm>
            <a:off x="762000" y="323558"/>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4400"/>
              <a:buFont typeface="Calibri"/>
              <a:buNone/>
            </a:pPr>
            <a:r>
              <a:rPr lang="en-US"/>
              <a:t>Topics Covered</a:t>
            </a:r>
            <a:endParaRPr/>
          </a:p>
        </p:txBody>
      </p:sp>
      <p:sp>
        <p:nvSpPr>
          <p:cNvPr id="58" name="Google Shape;58;p10"/>
          <p:cNvSpPr txBox="1"/>
          <p:nvPr/>
        </p:nvSpPr>
        <p:spPr>
          <a:xfrm>
            <a:off x="1757300" y="1466536"/>
            <a:ext cx="9977400" cy="5945700"/>
          </a:xfrm>
          <a:prstGeom prst="rect">
            <a:avLst/>
          </a:prstGeom>
          <a:noFill/>
          <a:ln>
            <a:noFill/>
          </a:ln>
        </p:spPr>
        <p:txBody>
          <a:bodyPr spcFirstLastPara="1" wrap="square" lIns="91425" tIns="45700" rIns="91425" bIns="45700" anchor="t" anchorCtr="0">
            <a:noAutofit/>
          </a:bodyPr>
          <a:lstStyle/>
          <a:p>
            <a:pPr marL="457200" marR="0" lvl="0" indent="-457200" algn="l" rtl="0">
              <a:lnSpc>
                <a:spcPct val="90000"/>
              </a:lnSpc>
              <a:spcBef>
                <a:spcPts val="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Introduction</a:t>
            </a:r>
            <a:endParaRPr sz="1950" b="0" i="0" u="none" strike="noStrike" cap="none" dirty="0">
              <a:solidFill>
                <a:schemeClr val="dk1"/>
              </a:solidFill>
              <a:latin typeface="Calibri"/>
              <a:ea typeface="Calibri"/>
              <a:cs typeface="Calibri"/>
              <a:sym typeface="Calibri"/>
            </a:endParaRPr>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Problem Statement</a:t>
            </a:r>
            <a:endParaRPr dirty="0"/>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Purpose</a:t>
            </a:r>
            <a:endParaRPr sz="1950" b="0" i="0" u="none" strike="noStrike" cap="none" dirty="0">
              <a:solidFill>
                <a:schemeClr val="dk1"/>
              </a:solidFill>
              <a:latin typeface="Calibri"/>
              <a:ea typeface="Calibri"/>
              <a:cs typeface="Calibri"/>
              <a:sym typeface="Calibri"/>
            </a:endParaRPr>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Objectives</a:t>
            </a:r>
            <a:endParaRPr dirty="0"/>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Methodology </a:t>
            </a:r>
            <a:endParaRPr sz="1950" b="0" i="0" u="none" strike="noStrike" cap="none" dirty="0">
              <a:solidFill>
                <a:srgbClr val="000000"/>
              </a:solidFill>
              <a:latin typeface="Arial"/>
              <a:ea typeface="Arial"/>
              <a:cs typeface="Arial"/>
              <a:sym typeface="Arial"/>
            </a:endParaRPr>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Flow chart </a:t>
            </a:r>
            <a:endParaRPr sz="1950" b="0" i="0" u="none" strike="noStrike" cap="none" dirty="0">
              <a:solidFill>
                <a:srgbClr val="000000"/>
              </a:solidFill>
              <a:latin typeface="Arial"/>
              <a:ea typeface="Arial"/>
              <a:cs typeface="Arial"/>
              <a:sym typeface="Arial"/>
            </a:endParaRPr>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Features</a:t>
            </a:r>
            <a:endParaRPr sz="1950" b="0" i="0" u="none" strike="noStrike" cap="none" dirty="0">
              <a:solidFill>
                <a:srgbClr val="000000"/>
              </a:solidFill>
              <a:latin typeface="Arial"/>
              <a:ea typeface="Arial"/>
              <a:cs typeface="Arial"/>
              <a:sym typeface="Arial"/>
            </a:endParaRPr>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Software/ Hardware Requirements </a:t>
            </a:r>
            <a:endParaRPr sz="1950" b="0" i="0" u="none" strike="noStrike" cap="none" dirty="0">
              <a:solidFill>
                <a:srgbClr val="000000"/>
              </a:solidFill>
              <a:latin typeface="Arial"/>
              <a:ea typeface="Arial"/>
              <a:cs typeface="Arial"/>
              <a:sym typeface="Arial"/>
            </a:endParaRPr>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Results and Discussions</a:t>
            </a:r>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Timeline (PERT CHART) </a:t>
            </a:r>
            <a:endParaRPr sz="1950" b="0" i="0" u="none" strike="noStrike" cap="none" dirty="0">
              <a:solidFill>
                <a:srgbClr val="000000"/>
              </a:solidFill>
              <a:latin typeface="Arial"/>
              <a:ea typeface="Arial"/>
              <a:cs typeface="Arial"/>
              <a:sym typeface="Arial"/>
            </a:endParaRPr>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To Do…</a:t>
            </a:r>
            <a:endParaRPr sz="1950" b="0" i="0" u="none" strike="noStrike" cap="none" dirty="0">
              <a:solidFill>
                <a:schemeClr val="dk1"/>
              </a:solidFill>
              <a:latin typeface="Calibri"/>
              <a:ea typeface="Calibri"/>
              <a:cs typeface="Calibri"/>
              <a:sym typeface="Calibri"/>
            </a:endParaRPr>
          </a:p>
          <a:p>
            <a:pPr marL="457200" marR="0" lvl="0" indent="-457200" algn="l" rtl="0">
              <a:lnSpc>
                <a:spcPct val="90000"/>
              </a:lnSpc>
              <a:spcBef>
                <a:spcPts val="600"/>
              </a:spcBef>
              <a:spcAft>
                <a:spcPts val="0"/>
              </a:spcAft>
              <a:buClr>
                <a:schemeClr val="dk1"/>
              </a:buClr>
              <a:buSzPts val="2400"/>
              <a:buFont typeface="Arial"/>
              <a:buAutoNum type="arabicPeriod"/>
            </a:pPr>
            <a:r>
              <a:rPr lang="en-US" sz="1950" b="0" i="0" u="none" strike="noStrike" cap="none" dirty="0">
                <a:solidFill>
                  <a:schemeClr val="dk1"/>
                </a:solidFill>
                <a:latin typeface="Calibri"/>
                <a:ea typeface="Calibri"/>
                <a:cs typeface="Calibri"/>
                <a:sym typeface="Calibri"/>
              </a:rPr>
              <a:t> References</a:t>
            </a:r>
            <a:endParaRPr sz="1950" b="0" i="0" u="none" strike="noStrike" cap="none" dirty="0">
              <a:solidFill>
                <a:srgbClr val="000000"/>
              </a:solidFill>
              <a:latin typeface="Arial"/>
              <a:ea typeface="Arial"/>
              <a:cs typeface="Arial"/>
              <a:sym typeface="Arial"/>
            </a:endParaRPr>
          </a:p>
          <a:p>
            <a:pPr marL="0" marR="0" lvl="0" indent="0" algn="l" rtl="0">
              <a:lnSpc>
                <a:spcPct val="100000"/>
              </a:lnSpc>
              <a:spcBef>
                <a:spcPts val="60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pic>
        <p:nvPicPr>
          <p:cNvPr id="59" name="Google Shape;59;p10" descr="A picture containing text&#10;&#10;Description automatically generated"/>
          <p:cNvPicPr preferRelativeResize="0"/>
          <p:nvPr/>
        </p:nvPicPr>
        <p:blipFill rotWithShape="1">
          <a:blip r:embed="rId3">
            <a:alphaModFix/>
          </a:blip>
          <a:srcRect/>
          <a:stretch/>
        </p:blipFill>
        <p:spPr>
          <a:xfrm rot="-420000">
            <a:off x="7897802" y="2278281"/>
            <a:ext cx="1772433" cy="230143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1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1"/>
          <p:cNvSpPr txBox="1">
            <a:spLocks noGrp="1"/>
          </p:cNvSpPr>
          <p:nvPr>
            <p:ph type="title"/>
          </p:nvPr>
        </p:nvSpPr>
        <p:spPr>
          <a:xfrm>
            <a:off x="611481" y="568150"/>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5400"/>
              <a:buFont typeface="Calibri"/>
              <a:buNone/>
            </a:pPr>
            <a:r>
              <a:rPr lang="en-US" sz="5400"/>
              <a:t>Introduction</a:t>
            </a:r>
            <a:endParaRPr sz="5400"/>
          </a:p>
        </p:txBody>
      </p:sp>
      <p:sp>
        <p:nvSpPr>
          <p:cNvPr id="65" name="Google Shape;65;p11"/>
          <p:cNvSpPr txBox="1"/>
          <p:nvPr/>
        </p:nvSpPr>
        <p:spPr>
          <a:xfrm>
            <a:off x="1356804" y="2053707"/>
            <a:ext cx="9478392" cy="347787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Calibri"/>
                <a:ea typeface="Calibri"/>
                <a:cs typeface="Calibri"/>
                <a:sym typeface="Calibri"/>
              </a:rPr>
              <a:t>In this project, we have developed a </a:t>
            </a:r>
            <a:r>
              <a:rPr lang="en-US" sz="2000" b="0" i="0" u="none" strike="noStrike" cap="none" dirty="0">
                <a:solidFill>
                  <a:schemeClr val="accent2"/>
                </a:solidFill>
                <a:latin typeface="Calibri"/>
                <a:ea typeface="Calibri"/>
                <a:cs typeface="Calibri"/>
                <a:sym typeface="Calibri"/>
              </a:rPr>
              <a:t>Realtime </a:t>
            </a:r>
            <a:r>
              <a:rPr lang="en-US" sz="2000" b="0" i="0" dirty="0">
                <a:solidFill>
                  <a:schemeClr val="accent2"/>
                </a:solidFill>
                <a:effectLst/>
                <a:latin typeface="Calibri" panose="020F0502020204030204" pitchFamily="34" charset="0"/>
                <a:cs typeface="Calibri" panose="020F0502020204030204" pitchFamily="34" charset="0"/>
              </a:rPr>
              <a:t>the mask detection model</a:t>
            </a:r>
            <a:r>
              <a:rPr lang="en-US" sz="2000" b="0" i="0" dirty="0">
                <a:solidFill>
                  <a:schemeClr val="tx1"/>
                </a:solidFill>
                <a:effectLst/>
                <a:latin typeface="Calibri" panose="020F0502020204030204" pitchFamily="34" charset="0"/>
                <a:cs typeface="Calibri" panose="020F0502020204030204" pitchFamily="34" charset="0"/>
              </a:rPr>
              <a:t> can be said to be a combination of </a:t>
            </a:r>
            <a:r>
              <a:rPr lang="en-US" sz="2000" b="0" i="0" dirty="0">
                <a:solidFill>
                  <a:schemeClr val="accent2"/>
                </a:solidFill>
                <a:effectLst/>
                <a:latin typeface="Calibri" panose="020F0502020204030204" pitchFamily="34" charset="0"/>
                <a:cs typeface="Calibri" panose="020F0502020204030204" pitchFamily="34" charset="0"/>
              </a:rPr>
              <a:t>classification and face detection model</a:t>
            </a:r>
            <a:r>
              <a:rPr lang="en-US" sz="2000" b="0" i="0" dirty="0">
                <a:solidFill>
                  <a:schemeClr val="tx1"/>
                </a:solidFill>
                <a:effectLst/>
                <a:latin typeface="Calibri" panose="020F0502020204030204" pitchFamily="34" charset="0"/>
                <a:cs typeface="Calibri" panose="020F0502020204030204" pitchFamily="34" charset="0"/>
              </a:rPr>
              <a:t>. For the purpose of classification, we use transfer learning with an </a:t>
            </a:r>
            <a:r>
              <a:rPr lang="en-US" sz="2000" b="0" i="0" dirty="0">
                <a:solidFill>
                  <a:schemeClr val="accent2"/>
                </a:solidFill>
                <a:effectLst/>
                <a:latin typeface="Calibri" panose="020F0502020204030204" pitchFamily="34" charset="0"/>
                <a:cs typeface="Calibri" panose="020F0502020204030204" pitchFamily="34" charset="0"/>
              </a:rPr>
              <a:t>Xception</a:t>
            </a:r>
            <a:r>
              <a:rPr lang="en-US" sz="2000" b="0" i="0" dirty="0">
                <a:solidFill>
                  <a:schemeClr val="tx1"/>
                </a:solidFill>
                <a:effectLst/>
                <a:latin typeface="Calibri" panose="020F0502020204030204" pitchFamily="34" charset="0"/>
                <a:cs typeface="Calibri" panose="020F0502020204030204" pitchFamily="34" charset="0"/>
              </a:rPr>
              <a:t> model trained on the ImageNet dataset with a modified final fully connected layer. While using the face detection model, several different approaches were tried upon based on existing literature, and the one which worked the best was a </a:t>
            </a:r>
            <a:r>
              <a:rPr lang="en-US" sz="2000" b="0" i="0" dirty="0">
                <a:solidFill>
                  <a:schemeClr val="accent2"/>
                </a:solidFill>
                <a:effectLst/>
                <a:latin typeface="Calibri" panose="020F0502020204030204" pitchFamily="34" charset="0"/>
                <a:cs typeface="Calibri" panose="020F0502020204030204" pitchFamily="34" charset="0"/>
              </a:rPr>
              <a:t>RetinaNet</a:t>
            </a:r>
            <a:r>
              <a:rPr lang="en-US" sz="2000" b="0" i="0" dirty="0">
                <a:solidFill>
                  <a:schemeClr val="tx1"/>
                </a:solidFill>
                <a:effectLst/>
                <a:latin typeface="Calibri" panose="020F0502020204030204" pitchFamily="34" charset="0"/>
                <a:cs typeface="Calibri" panose="020F0502020204030204" pitchFamily="34" charset="0"/>
              </a:rPr>
              <a:t> Face pre-trained model which gave the highest measures of recall while experimenting on different use-cases and testing images of people in a crowded setting. The models and implementation details for them have been discussed in an objective manner as part of this section, and while providing an insight on the approach used (and why it was chosen in the first place), we delve into our </a:t>
            </a:r>
            <a:r>
              <a:rPr lang="en-US" sz="2000" b="0" i="0" dirty="0">
                <a:solidFill>
                  <a:schemeClr val="accent2"/>
                </a:solidFill>
                <a:effectLst/>
                <a:latin typeface="Calibri" panose="020F0502020204030204" pitchFamily="34" charset="0"/>
                <a:cs typeface="Calibri" panose="020F0502020204030204" pitchFamily="34" charset="0"/>
              </a:rPr>
              <a:t>final mask detection model </a:t>
            </a:r>
            <a:r>
              <a:rPr lang="en-US" sz="2000" b="0" i="0" dirty="0">
                <a:solidFill>
                  <a:schemeClr val="tx1"/>
                </a:solidFill>
                <a:effectLst/>
                <a:latin typeface="Calibri" panose="020F0502020204030204" pitchFamily="34" charset="0"/>
                <a:cs typeface="Calibri" panose="020F0502020204030204" pitchFamily="34" charset="0"/>
              </a:rPr>
              <a:t>which was built using a combination of the classification and face detection models as were briefly described above.</a:t>
            </a:r>
            <a:endParaRPr sz="2000" dirty="0">
              <a:solidFill>
                <a:schemeClr val="tx1"/>
              </a:solidFill>
              <a:latin typeface="Calibri" panose="020F0502020204030204" pitchFamily="34" charset="0"/>
              <a:ea typeface="Calibri"/>
              <a:cs typeface="Calibri" panose="020F0502020204030204" pitchFamily="34" charset="0"/>
              <a:sym typeface="Calibri"/>
            </a:endParaRPr>
          </a:p>
          <a:p>
            <a:pPr marL="0" lvl="0" indent="0" algn="l" rtl="0">
              <a:spcBef>
                <a:spcPts val="0"/>
              </a:spcBef>
              <a:spcAft>
                <a:spcPts val="0"/>
              </a:spcAft>
              <a:buNone/>
            </a:pPr>
            <a:endParaRPr sz="1800" dirty="0">
              <a:solidFill>
                <a:schemeClr val="tx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endParaRPr sz="1800" dirty="0">
              <a:solidFill>
                <a:schemeClr val="tx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2000"/>
              <a:buFont typeface="Arial"/>
              <a:buNone/>
            </a:pPr>
            <a:endParaRPr sz="1800" dirty="0">
              <a:solidFill>
                <a:schemeClr val="tx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2000"/>
              <a:buFont typeface="Arial"/>
              <a:buNone/>
            </a:pPr>
            <a:endParaRPr sz="1800" b="0" i="0" u="none" strike="noStrike" cap="none" dirty="0">
              <a:solidFill>
                <a:schemeClr val="tx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title"/>
          </p:nvPr>
        </p:nvSpPr>
        <p:spPr>
          <a:xfrm>
            <a:off x="762000" y="427039"/>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1800"/>
              <a:buNone/>
            </a:pPr>
            <a:r>
              <a:rPr lang="en-US" sz="5400" b="0" i="0" u="none" strike="noStrike" cap="none">
                <a:solidFill>
                  <a:srgbClr val="000000"/>
                </a:solidFill>
                <a:latin typeface="Calibri"/>
                <a:ea typeface="Calibri"/>
                <a:cs typeface="Calibri"/>
                <a:sym typeface="Calibri"/>
              </a:rPr>
              <a:t>Problem Statement</a:t>
            </a:r>
            <a:endParaRPr/>
          </a:p>
        </p:txBody>
      </p:sp>
      <p:sp>
        <p:nvSpPr>
          <p:cNvPr id="71" name="Google Shape;71;p12"/>
          <p:cNvSpPr txBox="1">
            <a:spLocks noGrp="1"/>
          </p:cNvSpPr>
          <p:nvPr>
            <p:ph type="body" idx="1"/>
          </p:nvPr>
        </p:nvSpPr>
        <p:spPr>
          <a:xfrm>
            <a:off x="609600" y="2957763"/>
            <a:ext cx="10972800" cy="942600"/>
          </a:xfrm>
          <a:prstGeom prst="rect">
            <a:avLst/>
          </a:prstGeom>
          <a:noFill/>
          <a:ln>
            <a:noFill/>
          </a:ln>
        </p:spPr>
        <p:txBody>
          <a:bodyPr spcFirstLastPara="1" wrap="square" lIns="91425" tIns="45700" rIns="91425" bIns="45700" anchor="t" anchorCtr="0">
            <a:noAutofit/>
          </a:bodyPr>
          <a:lstStyle/>
          <a:p>
            <a:pPr marL="25400" lvl="0" indent="0" algn="ctr" rtl="0">
              <a:lnSpc>
                <a:spcPct val="100000"/>
              </a:lnSpc>
              <a:spcBef>
                <a:spcPts val="640"/>
              </a:spcBef>
              <a:spcAft>
                <a:spcPts val="0"/>
              </a:spcAft>
              <a:buSzPts val="3200"/>
              <a:buNone/>
            </a:pPr>
            <a:r>
              <a:rPr lang="en-US" sz="2000" i="0" dirty="0">
                <a:solidFill>
                  <a:srgbClr val="000000"/>
                </a:solidFill>
                <a:effectLst/>
                <a:latin typeface="Calibri" panose="020F0502020204030204" pitchFamily="34" charset="0"/>
                <a:cs typeface="Calibri" panose="020F0502020204030204" pitchFamily="34" charset="0"/>
              </a:rPr>
              <a:t>For large crowds, manual mask and temperature is a time-consuming and inaccurate approach to use. Design and develop a solution for mask and temperature detection for large gatherings.</a:t>
            </a:r>
            <a:endParaRPr sz="2000" dirty="0">
              <a:latin typeface="Calibri" panose="020F0502020204030204" pitchFamily="34" charset="0"/>
              <a:ea typeface="Times New Roman"/>
              <a:cs typeface="Calibri" panose="020F0502020204030204" pitchFamily="34" charset="0"/>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xfrm>
            <a:off x="611481" y="624594"/>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5400"/>
              <a:buFont typeface="Calibri"/>
              <a:buNone/>
            </a:pPr>
            <a:r>
              <a:rPr lang="en-US" sz="5400"/>
              <a:t>Purpose</a:t>
            </a:r>
            <a:endParaRPr sz="5400"/>
          </a:p>
        </p:txBody>
      </p:sp>
      <p:sp>
        <p:nvSpPr>
          <p:cNvPr id="77" name="Google Shape;77;p13"/>
          <p:cNvSpPr txBox="1"/>
          <p:nvPr/>
        </p:nvSpPr>
        <p:spPr>
          <a:xfrm>
            <a:off x="914400" y="2127955"/>
            <a:ext cx="10353792" cy="3400931"/>
          </a:xfrm>
          <a:prstGeom prst="rect">
            <a:avLst/>
          </a:prstGeom>
          <a:noFill/>
          <a:ln>
            <a:noFill/>
          </a:ln>
        </p:spPr>
        <p:txBody>
          <a:bodyPr spcFirstLastPara="1" wrap="square" lIns="91425" tIns="45700" rIns="91425" bIns="45700" anchor="t" anchorCtr="0">
            <a:noAutofit/>
          </a:bodyPr>
          <a:lstStyle/>
          <a:p>
            <a:pPr algn="l"/>
            <a:r>
              <a:rPr lang="en-US" sz="2000" b="0" i="0" dirty="0">
                <a:solidFill>
                  <a:schemeClr val="tx1"/>
                </a:solidFill>
                <a:effectLst/>
                <a:latin typeface="Calibri" panose="020F0502020204030204" pitchFamily="34" charset="0"/>
                <a:cs typeface="Calibri" panose="020F0502020204030204" pitchFamily="34" charset="0"/>
              </a:rPr>
              <a:t>Currently, we have 476 million confirmed cases and near 6 million deaths worldwide due to the coronavirus pandemic. While some factors can be eluded as being not being under our control as individuals, we cannot say that face masks do not have a big role to play in controlling this pandemic. Upon wearing the face mask, we as the source of infection reduce the number of droplets ejected by 99 percent according to confirmed studies, and if we reduce the number of people getting infected, it also reduces the effective reproduction rate, and hence having an impact of exponential margins. Nearly half of the infected people do not show symptoms as per recent studies, which can take up to a period of 14 days to appear in an infected individual. Hence, it is really necessary for wearing masks by people in public places, and should really be made mandatory rather than being based on individual decisions, as a significant portion of people with infection lack coronavirus symptoms.</a:t>
            </a:r>
          </a:p>
          <a:p>
            <a:br>
              <a:rPr lang="en-US" sz="2800" dirty="0"/>
            </a:br>
            <a:endParaRPr sz="15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4"/>
          <p:cNvSpPr txBox="1"/>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None/>
            </a:pPr>
            <a:r>
              <a:rPr lang="en-US" sz="4400" dirty="0">
                <a:solidFill>
                  <a:srgbClr val="000000"/>
                </a:solidFill>
                <a:latin typeface="Times New Roman"/>
                <a:ea typeface="Times New Roman"/>
                <a:cs typeface="Times New Roman"/>
                <a:sym typeface="Times New Roman"/>
              </a:rPr>
              <a:t>Flow Chart</a:t>
            </a:r>
            <a:endParaRPr sz="4400" dirty="0">
              <a:solidFill>
                <a:srgbClr val="000000"/>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370002C4-B827-4968-9059-7A0EC458D5CE}"/>
              </a:ext>
            </a:extLst>
          </p:cNvPr>
          <p:cNvPicPr>
            <a:picLocks noChangeAspect="1"/>
          </p:cNvPicPr>
          <p:nvPr/>
        </p:nvPicPr>
        <p:blipFill>
          <a:blip r:embed="rId3"/>
          <a:stretch>
            <a:fillRect/>
          </a:stretch>
        </p:blipFill>
        <p:spPr>
          <a:xfrm>
            <a:off x="2519314" y="1403688"/>
            <a:ext cx="7153372" cy="522463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5"/>
          <p:cNvSpPr txBox="1">
            <a:spLocks noGrp="1"/>
          </p:cNvSpPr>
          <p:nvPr>
            <p:ph type="title"/>
          </p:nvPr>
        </p:nvSpPr>
        <p:spPr>
          <a:xfrm>
            <a:off x="609600" y="513886"/>
            <a:ext cx="10972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4400"/>
              <a:buFont typeface="Calibri"/>
              <a:buNone/>
            </a:pPr>
            <a:r>
              <a:rPr lang="en-US" dirty="0"/>
              <a:t>Methodology</a:t>
            </a:r>
            <a:endParaRPr dirty="0"/>
          </a:p>
        </p:txBody>
      </p:sp>
      <p:sp>
        <p:nvSpPr>
          <p:cNvPr id="90" name="Google Shape;90;p15"/>
          <p:cNvSpPr txBox="1"/>
          <p:nvPr/>
        </p:nvSpPr>
        <p:spPr>
          <a:xfrm>
            <a:off x="285750" y="2141850"/>
            <a:ext cx="11620500" cy="2803814"/>
          </a:xfrm>
          <a:prstGeom prst="rect">
            <a:avLst/>
          </a:prstGeom>
          <a:noFill/>
          <a:ln>
            <a:noFill/>
          </a:ln>
        </p:spPr>
        <p:txBody>
          <a:bodyPr spcFirstLastPara="1" wrap="square" lIns="91425" tIns="91425" rIns="91425" bIns="91425" anchor="t" anchorCtr="0">
            <a:spAutoFit/>
          </a:bodyPr>
          <a:lstStyle/>
          <a:p>
            <a:pPr marL="82550" lvl="0" algn="just" rtl="0">
              <a:lnSpc>
                <a:spcPct val="115000"/>
              </a:lnSpc>
              <a:spcBef>
                <a:spcPts val="0"/>
              </a:spcBef>
              <a:spcAft>
                <a:spcPts val="0"/>
              </a:spcAft>
              <a:buClr>
                <a:schemeClr val="dk1"/>
              </a:buClr>
              <a:buSzPts val="2300"/>
            </a:pPr>
            <a:r>
              <a:rPr lang="en-US" sz="2400" b="0" i="0" dirty="0">
                <a:solidFill>
                  <a:schemeClr val="tx1"/>
                </a:solidFill>
                <a:effectLst/>
                <a:latin typeface="Calibri" panose="020F0502020204030204" pitchFamily="34" charset="0"/>
                <a:cs typeface="Calibri" panose="020F0502020204030204" pitchFamily="34" charset="0"/>
              </a:rPr>
              <a:t>On any given test image of a crowd based setting of people, our final mask detection model runs as follows</a:t>
            </a:r>
            <a:r>
              <a:rPr lang="en-US" sz="2000" b="0" i="0" dirty="0">
                <a:solidFill>
                  <a:schemeClr val="tx1"/>
                </a:solidFill>
                <a:effectLst/>
                <a:latin typeface="Calibri" panose="020F0502020204030204" pitchFamily="34" charset="0"/>
                <a:cs typeface="Calibri" panose="020F0502020204030204" pitchFamily="34" charset="0"/>
              </a:rPr>
              <a:t>: </a:t>
            </a:r>
          </a:p>
          <a:p>
            <a:pPr marL="425450" lvl="0" indent="-342900" algn="just" rtl="0">
              <a:lnSpc>
                <a:spcPct val="115000"/>
              </a:lnSpc>
              <a:spcBef>
                <a:spcPts val="0"/>
              </a:spcBef>
              <a:spcAft>
                <a:spcPts val="0"/>
              </a:spcAft>
              <a:buClr>
                <a:schemeClr val="dk1"/>
              </a:buClr>
              <a:buSzPts val="2300"/>
              <a:buFont typeface="Arial" panose="020B0604020202020204" pitchFamily="34" charset="0"/>
              <a:buChar char="•"/>
            </a:pPr>
            <a:r>
              <a:rPr lang="en-US" sz="2000" b="0" i="0" dirty="0">
                <a:solidFill>
                  <a:schemeClr val="tx1"/>
                </a:solidFill>
                <a:effectLst/>
                <a:latin typeface="Calibri" panose="020F0502020204030204" pitchFamily="34" charset="0"/>
                <a:cs typeface="Calibri" panose="020F0502020204030204" pitchFamily="34" charset="0"/>
              </a:rPr>
              <a:t>Apply the </a:t>
            </a:r>
            <a:r>
              <a:rPr lang="en-US" sz="2000" b="0" i="0" dirty="0">
                <a:solidFill>
                  <a:schemeClr val="accent2"/>
                </a:solidFill>
                <a:effectLst/>
                <a:latin typeface="Calibri" panose="020F0502020204030204" pitchFamily="34" charset="0"/>
                <a:cs typeface="Calibri" panose="020F0502020204030204" pitchFamily="34" charset="0"/>
              </a:rPr>
              <a:t>RetinaNet</a:t>
            </a:r>
            <a:r>
              <a:rPr lang="en-US" sz="2000" b="0" i="0" dirty="0">
                <a:solidFill>
                  <a:schemeClr val="tx1"/>
                </a:solidFill>
                <a:effectLst/>
                <a:latin typeface="Calibri" panose="020F0502020204030204" pitchFamily="34" charset="0"/>
                <a:cs typeface="Calibri" panose="020F0502020204030204" pitchFamily="34" charset="0"/>
              </a:rPr>
              <a:t> Face model for face detection to generate detected face crops from the input image. </a:t>
            </a:r>
          </a:p>
          <a:p>
            <a:pPr marL="425450" lvl="0" indent="-342900" algn="just" rtl="0">
              <a:lnSpc>
                <a:spcPct val="115000"/>
              </a:lnSpc>
              <a:spcBef>
                <a:spcPts val="0"/>
              </a:spcBef>
              <a:spcAft>
                <a:spcPts val="0"/>
              </a:spcAft>
              <a:buClr>
                <a:schemeClr val="dk1"/>
              </a:buClr>
              <a:buSzPts val="2300"/>
              <a:buFont typeface="Arial" panose="020B0604020202020204" pitchFamily="34" charset="0"/>
              <a:buChar char="•"/>
            </a:pPr>
            <a:r>
              <a:rPr lang="en-US" sz="2000" b="0" i="0" dirty="0">
                <a:solidFill>
                  <a:schemeClr val="accent2"/>
                </a:solidFill>
                <a:effectLst/>
                <a:latin typeface="Calibri" panose="020F0502020204030204" pitchFamily="34" charset="0"/>
                <a:cs typeface="Calibri" panose="020F0502020204030204" pitchFamily="34" charset="0"/>
              </a:rPr>
              <a:t>Xception</a:t>
            </a:r>
            <a:r>
              <a:rPr lang="en-US" sz="2000" b="0" i="0" dirty="0">
                <a:solidFill>
                  <a:schemeClr val="tx1"/>
                </a:solidFill>
                <a:effectLst/>
                <a:latin typeface="Calibri" panose="020F0502020204030204" pitchFamily="34" charset="0"/>
                <a:cs typeface="Calibri" panose="020F0502020204030204" pitchFamily="34" charset="0"/>
              </a:rPr>
              <a:t> model for classification into mask and no-mask categories for the detected face is applied upon the detections generated by </a:t>
            </a:r>
            <a:r>
              <a:rPr lang="en-US" sz="2000" b="0" i="0" dirty="0">
                <a:solidFill>
                  <a:schemeClr val="accent2"/>
                </a:solidFill>
                <a:effectLst/>
                <a:latin typeface="Calibri" panose="020F0502020204030204" pitchFamily="34" charset="0"/>
                <a:cs typeface="Calibri" panose="020F0502020204030204" pitchFamily="34" charset="0"/>
              </a:rPr>
              <a:t>RetinaNet</a:t>
            </a:r>
            <a:r>
              <a:rPr lang="en-US" sz="2000" b="0" i="0" dirty="0">
                <a:solidFill>
                  <a:schemeClr val="tx1"/>
                </a:solidFill>
                <a:effectLst/>
                <a:latin typeface="Calibri" panose="020F0502020204030204" pitchFamily="34" charset="0"/>
                <a:cs typeface="Calibri" panose="020F0502020204030204" pitchFamily="34" charset="0"/>
              </a:rPr>
              <a:t> model. </a:t>
            </a:r>
          </a:p>
          <a:p>
            <a:pPr marL="425450" lvl="0" indent="-342900" algn="just" rtl="0">
              <a:lnSpc>
                <a:spcPct val="115000"/>
              </a:lnSpc>
              <a:spcBef>
                <a:spcPts val="0"/>
              </a:spcBef>
              <a:spcAft>
                <a:spcPts val="0"/>
              </a:spcAft>
              <a:buClr>
                <a:schemeClr val="dk1"/>
              </a:buClr>
              <a:buSzPts val="2300"/>
              <a:buFont typeface="Arial" panose="020B0604020202020204" pitchFamily="34" charset="0"/>
              <a:buChar char="•"/>
            </a:pPr>
            <a:r>
              <a:rPr lang="en-US" sz="2000" b="0" i="0" dirty="0">
                <a:solidFill>
                  <a:schemeClr val="tx1"/>
                </a:solidFill>
                <a:effectLst/>
                <a:latin typeface="Calibri" panose="020F0502020204030204" pitchFamily="34" charset="0"/>
                <a:cs typeface="Calibri" panose="020F0502020204030204" pitchFamily="34" charset="0"/>
              </a:rPr>
              <a:t>The final output of these two would be the faces detected by </a:t>
            </a:r>
            <a:r>
              <a:rPr lang="en-US" sz="2000" b="0" i="0" dirty="0">
                <a:solidFill>
                  <a:schemeClr val="accent2"/>
                </a:solidFill>
                <a:effectLst/>
                <a:latin typeface="Calibri" panose="020F0502020204030204" pitchFamily="34" charset="0"/>
                <a:cs typeface="Calibri" panose="020F0502020204030204" pitchFamily="34" charset="0"/>
              </a:rPr>
              <a:t>RetinaNet</a:t>
            </a:r>
            <a:r>
              <a:rPr lang="en-US" sz="2000" b="0" i="0" dirty="0">
                <a:solidFill>
                  <a:schemeClr val="tx1"/>
                </a:solidFill>
                <a:effectLst/>
                <a:latin typeface="Calibri" panose="020F0502020204030204" pitchFamily="34" charset="0"/>
                <a:cs typeface="Calibri" panose="020F0502020204030204" pitchFamily="34" charset="0"/>
              </a:rPr>
              <a:t> along with the predicted category for each face, that is whether the subject is wearing a mask or not.</a:t>
            </a:r>
            <a:endParaRPr sz="2000" dirty="0">
              <a:solidFill>
                <a:schemeClr val="tx1"/>
              </a:solidFill>
              <a:latin typeface="Calibri" panose="020F0502020204030204" pitchFamily="34" charset="0"/>
              <a:ea typeface="Times New Roman"/>
              <a:cs typeface="Calibri" panose="020F0502020204030204" pitchFamily="34" charset="0"/>
              <a:sym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TotalTime>
  <Words>841</Words>
  <Application>Microsoft Office PowerPoint</Application>
  <PresentationFormat>Widescreen</PresentationFormat>
  <Paragraphs>87</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Times New Roman</vt:lpstr>
      <vt:lpstr>Roboto</vt:lpstr>
      <vt:lpstr>Noto Sans Symbols</vt:lpstr>
      <vt:lpstr>Office Theme</vt:lpstr>
      <vt:lpstr>PowerPoint Presentation</vt:lpstr>
      <vt:lpstr>Solution for mask and temperature detection for large gatherings</vt:lpstr>
      <vt:lpstr>Team Members &amp; Role</vt:lpstr>
      <vt:lpstr>Topics Covered</vt:lpstr>
      <vt:lpstr>Introduction</vt:lpstr>
      <vt:lpstr>Problem Statement</vt:lpstr>
      <vt:lpstr>Purpose</vt:lpstr>
      <vt:lpstr>PowerPoint Presentation</vt:lpstr>
      <vt:lpstr>Methodology</vt:lpstr>
      <vt:lpstr>Objectives</vt:lpstr>
      <vt:lpstr>Features </vt:lpstr>
      <vt:lpstr>Software/ Hardware Requirement</vt:lpstr>
      <vt:lpstr>Results and Discussion</vt:lpstr>
      <vt:lpstr>PowerPoint Presentation</vt:lpstr>
      <vt:lpstr>PowerPoint Presentation</vt:lpstr>
      <vt:lpstr>Pert Chart</vt:lpstr>
      <vt:lpstr>To-Do</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Gaurvendra Singh</dc:creator>
  <cp:lastModifiedBy>Gaurvendra Singh</cp:lastModifiedBy>
  <cp:revision>4</cp:revision>
  <dcterms:modified xsi:type="dcterms:W3CDTF">2022-05-06T04:30:54Z</dcterms:modified>
</cp:coreProperties>
</file>